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5" r:id="rId1"/>
  </p:sldMasterIdLst>
  <p:notesMasterIdLst>
    <p:notesMasterId r:id="rId11"/>
  </p:notesMasterIdLst>
  <p:sldIdLst>
    <p:sldId id="264" r:id="rId2"/>
    <p:sldId id="256" r:id="rId3"/>
    <p:sldId id="257" r:id="rId4"/>
    <p:sldId id="258" r:id="rId5"/>
    <p:sldId id="259" r:id="rId6"/>
    <p:sldId id="260" r:id="rId7"/>
    <p:sldId id="261" r:id="rId8"/>
    <p:sldId id="262" r:id="rId9"/>
    <p:sldId id="263" r:id="rId10"/>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7037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385946" y="2519679"/>
            <a:ext cx="10590790" cy="3213178"/>
          </a:xfrm>
        </p:spPr>
        <p:txBody>
          <a:bodyPr anchor="b"/>
          <a:lstStyle>
            <a:lvl1pPr>
              <a:defRPr sz="6480"/>
            </a:lvl1pPr>
          </a:lstStyle>
          <a:p>
            <a:r>
              <a:rPr lang="en-US"/>
              <a:t>Click to edit Master title style</a:t>
            </a:r>
            <a:endParaRPr lang="en-US" dirty="0"/>
          </a:p>
        </p:txBody>
      </p:sp>
      <p:sp>
        <p:nvSpPr>
          <p:cNvPr id="3" name="Subtitle 2"/>
          <p:cNvSpPr>
            <a:spLocks noGrp="1"/>
          </p:cNvSpPr>
          <p:nvPr>
            <p:ph type="subTitle" idx="1"/>
          </p:nvPr>
        </p:nvSpPr>
        <p:spPr bwMode="gray">
          <a:xfrm>
            <a:off x="1385946" y="5732856"/>
            <a:ext cx="10590790" cy="1033704"/>
          </a:xfrm>
        </p:spPr>
        <p:txBody>
          <a:bodyPr anchor="t"/>
          <a:lstStyle>
            <a:lvl1pPr marL="0" indent="0" algn="l">
              <a:buNone/>
              <a:defRPr cap="all">
                <a:solidFill>
                  <a:schemeClr val="accent1">
                    <a:lumMod val="60000"/>
                    <a:lumOff val="4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2190781" y="2150669"/>
            <a:ext cx="1188719" cy="365759"/>
          </a:xfrm>
        </p:spPr>
        <p:txBody>
          <a:bodyPr anchor="t"/>
          <a:lstStyle>
            <a:lvl1pPr algn="l">
              <a:defRPr b="0" i="0">
                <a:solidFill>
                  <a:schemeClr val="bg1">
                    <a:alpha val="60000"/>
                  </a:schemeClr>
                </a:solidFill>
              </a:defRPr>
            </a:lvl1pPr>
          </a:lstStyle>
          <a:p>
            <a:fld id="{5923F103-BC34-4FE4-A40E-EDDEECFDA5D0}" type="datetimeFigureOut">
              <a:rPr lang="en-US" smtClean="0"/>
              <a:pPr/>
              <a:t>7/14/2024</a:t>
            </a:fld>
            <a:endParaRPr lang="en-US" dirty="0"/>
          </a:p>
        </p:txBody>
      </p:sp>
      <p:sp>
        <p:nvSpPr>
          <p:cNvPr id="5" name="Footer Placeholder 4"/>
          <p:cNvSpPr>
            <a:spLocks noGrp="1"/>
          </p:cNvSpPr>
          <p:nvPr>
            <p:ph type="ftr" sz="quarter" idx="11"/>
          </p:nvPr>
        </p:nvSpPr>
        <p:spPr bwMode="gray">
          <a:xfrm rot="5400000">
            <a:off x="10742372" y="3873399"/>
            <a:ext cx="4631754" cy="365761"/>
          </a:xfrm>
        </p:spPr>
        <p:txBody>
          <a:bodyPr/>
          <a:lstStyle>
            <a:lvl1pPr>
              <a:defRPr b="0" i="0">
                <a:solidFill>
                  <a:schemeClr val="bg1">
                    <a:alpha val="60000"/>
                  </a:schemeClr>
                </a:solidFill>
              </a:defRPr>
            </a:lvl1pPr>
          </a:lstStyle>
          <a:p>
            <a:r>
              <a:rPr lang="en-US"/>
              <a:t>
              </a:t>
            </a:r>
            <a:endParaRPr lang="en-US" dirty="0"/>
          </a:p>
        </p:txBody>
      </p:sp>
      <p:sp>
        <p:nvSpPr>
          <p:cNvPr id="11" name="Rectangle 1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2423049" y="354876"/>
            <a:ext cx="1005839" cy="921224"/>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1705356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5963912"/>
            <a:ext cx="10590791"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5" y="822960"/>
            <a:ext cx="10590791" cy="4114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6643998"/>
            <a:ext cx="10590790" cy="592454"/>
          </a:xfrm>
        </p:spPr>
        <p:txBody>
          <a:bodyPr>
            <a:normAutofit/>
          </a:bodyPr>
          <a:lstStyle>
            <a:lvl1pPr marL="0" indent="0">
              <a:buNone/>
              <a:defRPr sz="144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7/14/2024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561113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78558" y="1276101"/>
            <a:ext cx="10598179" cy="1647583"/>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385945" y="4251960"/>
            <a:ext cx="10590791" cy="297180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7/14/2024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3803323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4630400" cy="82296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1057879" y="728803"/>
            <a:ext cx="962294"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13" name="TextBox 12"/>
          <p:cNvSpPr txBox="1"/>
          <p:nvPr/>
        </p:nvSpPr>
        <p:spPr bwMode="gray">
          <a:xfrm>
            <a:off x="11861350" y="3136545"/>
            <a:ext cx="783316"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898254" y="1178561"/>
            <a:ext cx="10144687" cy="3235958"/>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2335135" y="4414519"/>
            <a:ext cx="9277463" cy="410609"/>
          </a:xfrm>
        </p:spPr>
        <p:txBody>
          <a:bodyPr anchor="t">
            <a:normAutofit/>
          </a:bodyPr>
          <a:lstStyle>
            <a:lvl1pPr marL="0" indent="0">
              <a:buNone/>
              <a:defRPr lang="en-US" sz="1680" b="0" i="0" kern="1200" cap="small" dirty="0">
                <a:solidFill>
                  <a:schemeClr val="accent1">
                    <a:lumMod val="60000"/>
                    <a:lumOff val="40000"/>
                  </a:schemeClr>
                </a:solidFill>
                <a:latin typeface="+mn-lt"/>
                <a:ea typeface="+mn-ea"/>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0" name="Text Placeholder 3"/>
          <p:cNvSpPr>
            <a:spLocks noGrp="1"/>
          </p:cNvSpPr>
          <p:nvPr>
            <p:ph type="body" sz="half" idx="2"/>
          </p:nvPr>
        </p:nvSpPr>
        <p:spPr>
          <a:xfrm>
            <a:off x="1385946" y="6035040"/>
            <a:ext cx="11093876" cy="1197428"/>
          </a:xfrm>
        </p:spPr>
        <p:txBody>
          <a:bodyPr anchor="ct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7/14/2024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9" name="Rectangle 18"/>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549882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2844800"/>
            <a:ext cx="10590792" cy="2187017"/>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6029960"/>
            <a:ext cx="10590791" cy="1032480"/>
          </a:xfrm>
        </p:spPr>
        <p:txBody>
          <a:bodyPr anchor="t"/>
          <a:lstStyle>
            <a:lvl1pPr marL="0" indent="0" algn="l">
              <a:buNone/>
              <a:defRPr sz="2400" cap="none">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7/14/2024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1706074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3124203"/>
            <a:ext cx="377025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1385944" y="3815717"/>
            <a:ext cx="3770255"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15266" y="3124200"/>
            <a:ext cx="3776411"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5415266" y="3815716"/>
            <a:ext cx="3776411"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465762" y="3124201"/>
            <a:ext cx="377487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9465995" y="3815715"/>
            <a:ext cx="3774643"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5284765"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9326881"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7/14/2024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390369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5439413"/>
            <a:ext cx="366052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Picture Placeholder 2"/>
          <p:cNvSpPr>
            <a:spLocks noGrp="1" noChangeAspect="1"/>
          </p:cNvSpPr>
          <p:nvPr>
            <p:ph type="pic" idx="15"/>
          </p:nvPr>
        </p:nvSpPr>
        <p:spPr>
          <a:xfrm>
            <a:off x="1601464"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1385945" y="6130927"/>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82638" y="5439413"/>
            <a:ext cx="3660526" cy="691516"/>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1" name="Picture Placeholder 2"/>
          <p:cNvSpPr>
            <a:spLocks noGrp="1" noChangeAspect="1"/>
          </p:cNvSpPr>
          <p:nvPr>
            <p:ph type="pic" idx="21"/>
          </p:nvPr>
        </p:nvSpPr>
        <p:spPr>
          <a:xfrm>
            <a:off x="5698155" y="3124200"/>
            <a:ext cx="3229492"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5484206" y="6130926"/>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579331" y="5439414"/>
            <a:ext cx="366131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2" name="Picture Placeholder 2"/>
          <p:cNvSpPr>
            <a:spLocks noGrp="1" noChangeAspect="1"/>
          </p:cNvSpPr>
          <p:nvPr>
            <p:ph type="pic" idx="22"/>
          </p:nvPr>
        </p:nvSpPr>
        <p:spPr>
          <a:xfrm>
            <a:off x="9795637"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9579330" y="6130925"/>
            <a:ext cx="3661315"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43" name="Straight Connector 42"/>
          <p:cNvCxnSpPr/>
          <p:nvPr/>
        </p:nvCxnSpPr>
        <p:spPr>
          <a:xfrm>
            <a:off x="5286997"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9357362"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7/14/2024</a:t>
            </a:fld>
            <a:endParaRPr lang="en-US" dirty="0"/>
          </a:p>
        </p:txBody>
      </p:sp>
      <p:sp>
        <p:nvSpPr>
          <p:cNvPr id="8" name="Footer Placeholder 7"/>
          <p:cNvSpPr>
            <a:spLocks noGrp="1"/>
          </p:cNvSpPr>
          <p:nvPr>
            <p:ph type="ftr" sz="quarter" idx="11"/>
          </p:nvPr>
        </p:nvSpPr>
        <p:spPr>
          <a:xfrm>
            <a:off x="673333" y="7670206"/>
            <a:ext cx="4373138" cy="365761"/>
          </a:xfrm>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3723386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85945" y="3124200"/>
            <a:ext cx="10590791" cy="409956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834527" y="7670206"/>
            <a:ext cx="1188719" cy="365759"/>
          </a:xfrm>
        </p:spPr>
        <p:txBody>
          <a:bodyPr/>
          <a:lstStyle/>
          <a:p>
            <a:fld id="{53086D93-FCAC-47E0-A2EE-787E62CA814C}" type="datetimeFigureOut">
              <a:rPr lang="en-US" smtClean="0"/>
              <a:t>7/14/2024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247053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10302283" y="1534160"/>
            <a:ext cx="1691958" cy="5698308"/>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385945" y="1534160"/>
            <a:ext cx="7507230" cy="569830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783725" y="7670206"/>
            <a:ext cx="1190562" cy="365759"/>
          </a:xfrm>
        </p:spPr>
        <p:txBody>
          <a:bodyPr/>
          <a:lstStyle/>
          <a:p>
            <a:fld id="{CDA879A6-0FD0-4734-A311-86BFCA472E6E}" type="datetimeFigureOut">
              <a:rPr lang="en-US" smtClean="0"/>
              <a:t>7/14/2024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238523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118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385945" y="3124200"/>
            <a:ext cx="10590791" cy="4099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7/14/2024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1973338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3213174"/>
            <a:ext cx="5221230" cy="2740589"/>
          </a:xfrm>
        </p:spPr>
        <p:txBody>
          <a:bodyPr anchor="ct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8274671" y="3213173"/>
            <a:ext cx="4509054" cy="2740589"/>
          </a:xfrm>
        </p:spPr>
        <p:txBody>
          <a:bodyPr anchor="ctr"/>
          <a:lstStyle>
            <a:lvl1pPr marL="0" indent="0" algn="l">
              <a:buNone/>
              <a:defRPr sz="2400" cap="all">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7/14/2024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0048259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85945" y="3124201"/>
            <a:ext cx="5790190" cy="409956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50455" y="3124200"/>
            <a:ext cx="5790191" cy="40995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7/14/2024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2849821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85946" y="3124200"/>
            <a:ext cx="5790188"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85945" y="3815715"/>
            <a:ext cx="5790190" cy="3408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50455" y="3124200"/>
            <a:ext cx="5790191"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50455" y="3815715"/>
            <a:ext cx="5790191" cy="3408047"/>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7/14/2024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3971624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385945" y="1168402"/>
            <a:ext cx="10513696" cy="848357"/>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7/14/2024</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258435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7/14/2024</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7" name="Rectangle 6"/>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360443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1554480"/>
            <a:ext cx="3351790" cy="192024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6937375" y="1737360"/>
            <a:ext cx="6228079" cy="54864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385945" y="3755137"/>
            <a:ext cx="3351790" cy="3474719"/>
          </a:xfrm>
        </p:spPr>
        <p:txBody>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7/14/2024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0910314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2032000"/>
            <a:ext cx="4638161" cy="208280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57444" y="1371600"/>
            <a:ext cx="3872632"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385945" y="4389120"/>
            <a:ext cx="4631054" cy="1645920"/>
          </a:xfrm>
        </p:spPr>
        <p:txBody>
          <a:bodyPr>
            <a:normAutofit/>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7/14/2024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0440244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7" name="Rectangle 6"/>
            <p:cNvSpPr/>
            <p:nvPr/>
          </p:nvSpPr>
          <p:spPr>
            <a:xfrm>
              <a:off x="0" y="0"/>
              <a:ext cx="12192000" cy="6858000"/>
            </a:xfrm>
            <a:prstGeom prst="rect">
              <a:avLst/>
            </a:prstGeom>
            <a:blipFill>
              <a:blip r:embed="rId20">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385945" y="1168402"/>
            <a:ext cx="10513696" cy="8483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385945" y="3124200"/>
            <a:ext cx="10513696" cy="40995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783725" y="7670206"/>
            <a:ext cx="1188719" cy="365759"/>
          </a:xfrm>
          <a:prstGeom prst="rect">
            <a:avLst/>
          </a:prstGeom>
        </p:spPr>
        <p:txBody>
          <a:bodyPr vert="horz" lIns="91440" tIns="45720" rIns="91440" bIns="45720" rtlCol="0" anchor="ctr"/>
          <a:lstStyle>
            <a:lvl1pPr algn="r">
              <a:defRPr sz="1200" b="1" i="0">
                <a:solidFill>
                  <a:schemeClr val="accent1"/>
                </a:solidFill>
              </a:defRPr>
            </a:lvl1pPr>
          </a:lstStyle>
          <a:p>
            <a:fld id="{2BE451C3-0FF4-47C4-B829-773ADF60F88C}" type="datetimeFigureOut">
              <a:rPr lang="en-US" smtClean="0"/>
              <a:t>7/14/2024</a:t>
            </a:fld>
            <a:endParaRPr lang="en-US" dirty="0"/>
          </a:p>
        </p:txBody>
      </p:sp>
      <p:sp>
        <p:nvSpPr>
          <p:cNvPr id="5" name="Footer Placeholder 4"/>
          <p:cNvSpPr>
            <a:spLocks noGrp="1"/>
          </p:cNvSpPr>
          <p:nvPr>
            <p:ph type="ftr" sz="quarter" idx="3"/>
          </p:nvPr>
        </p:nvSpPr>
        <p:spPr>
          <a:xfrm>
            <a:off x="673333" y="7670206"/>
            <a:ext cx="4631754" cy="365761"/>
          </a:xfrm>
          <a:prstGeom prst="rect">
            <a:avLst/>
          </a:prstGeom>
        </p:spPr>
        <p:txBody>
          <a:bodyPr vert="horz" lIns="91440" tIns="45720" rIns="91440" bIns="45720" rtlCol="0" anchor="ctr"/>
          <a:lstStyle>
            <a:lvl1pPr algn="l">
              <a:defRPr sz="1200" b="1" i="0">
                <a:solidFill>
                  <a:schemeClr val="accent1"/>
                </a:solidFill>
              </a:defRPr>
            </a:lvl1pPr>
          </a:lstStyle>
          <a:p>
            <a:r>
              <a:rPr lang="en-US"/>
              <a:t>
              </a:t>
            </a:r>
            <a:endParaRPr lang="en-US" dirty="0"/>
          </a:p>
        </p:txBody>
      </p:sp>
      <p:sp>
        <p:nvSpPr>
          <p:cNvPr id="21" name="Rectangle 2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4869592"/>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762" r:id="rId17"/>
    <p:sldLayoutId id="2147483763" r:id="rId18"/>
  </p:sldLayoutIdLst>
  <p:hf sldNum="0" hdr="0" ftr="0" dt="0"/>
  <p:txStyles>
    <p:titleStyle>
      <a:lvl1pPr algn="l" defTabSz="548640" rtl="0" eaLnBrk="1" latinLnBrk="0" hangingPunct="1">
        <a:spcBef>
          <a:spcPct val="0"/>
        </a:spcBef>
        <a:buNone/>
        <a:defRPr sz="432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160" b="0" i="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1920" b="0" i="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8.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8.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5">
            <a:extLst>
              <a:ext uri="{FF2B5EF4-FFF2-40B4-BE49-F238E27FC236}">
                <a16:creationId xmlns:a16="http://schemas.microsoft.com/office/drawing/2014/main" id="{D22D1B95-2B54-43E9-85D9-B489F6C5D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10189141" y="5022140"/>
            <a:ext cx="3959288" cy="529109"/>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sp>
        <p:nvSpPr>
          <p:cNvPr id="10" name="Freeform 5">
            <a:extLst>
              <a:ext uri="{FF2B5EF4-FFF2-40B4-BE49-F238E27FC236}">
                <a16:creationId xmlns:a16="http://schemas.microsoft.com/office/drawing/2014/main" id="{7D0F3F6D-A49D-4406-8D61-1C4F8D792F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546734" y="5090161"/>
            <a:ext cx="13533120" cy="2804593"/>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12" name="Freeform 5">
            <a:extLst>
              <a:ext uri="{FF2B5EF4-FFF2-40B4-BE49-F238E27FC236}">
                <a16:creationId xmlns:a16="http://schemas.microsoft.com/office/drawing/2014/main" id="{D953A318-DA8D-4405-9536-D889E45C5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904"/>
            <a:ext cx="14630400" cy="8227696"/>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sp>
        <p:nvSpPr>
          <p:cNvPr id="14" name="Rectangle 13">
            <a:extLst>
              <a:ext uri="{FF2B5EF4-FFF2-40B4-BE49-F238E27FC236}">
                <a16:creationId xmlns:a16="http://schemas.microsoft.com/office/drawing/2014/main" id="{9E382A3D-2F90-475C-8DF2-F666FEA34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84A15883-B1F5-BA3E-4660-E17C61510857}"/>
              </a:ext>
            </a:extLst>
          </p:cNvPr>
          <p:cNvSpPr>
            <a:spLocks noGrp="1"/>
          </p:cNvSpPr>
          <p:nvPr>
            <p:ph type="ctrTitle"/>
          </p:nvPr>
        </p:nvSpPr>
        <p:spPr>
          <a:xfrm>
            <a:off x="2019805" y="1371600"/>
            <a:ext cx="10590789" cy="4067060"/>
          </a:xfrm>
        </p:spPr>
        <p:txBody>
          <a:bodyPr anchor="ctr">
            <a:normAutofit/>
          </a:bodyPr>
          <a:lstStyle/>
          <a:p>
            <a:pPr algn="ctr"/>
            <a:r>
              <a:rPr lang="en-US" sz="7900" dirty="0">
                <a:solidFill>
                  <a:srgbClr val="FFFFFF"/>
                </a:solidFill>
              </a:rPr>
              <a:t>Transport management system</a:t>
            </a:r>
            <a:endParaRPr lang="en-IN" sz="7900" dirty="0">
              <a:solidFill>
                <a:srgbClr val="FFFFFF"/>
              </a:solidFill>
            </a:endParaRPr>
          </a:p>
        </p:txBody>
      </p:sp>
      <p:sp>
        <p:nvSpPr>
          <p:cNvPr id="3" name="Subtitle 2">
            <a:extLst>
              <a:ext uri="{FF2B5EF4-FFF2-40B4-BE49-F238E27FC236}">
                <a16:creationId xmlns:a16="http://schemas.microsoft.com/office/drawing/2014/main" id="{D541282B-E222-E15B-A4C7-639468F5DD42}"/>
              </a:ext>
            </a:extLst>
          </p:cNvPr>
          <p:cNvSpPr>
            <a:spLocks noGrp="1"/>
          </p:cNvSpPr>
          <p:nvPr>
            <p:ph type="subTitle" idx="1"/>
          </p:nvPr>
        </p:nvSpPr>
        <p:spPr>
          <a:xfrm>
            <a:off x="2019805" y="6289021"/>
            <a:ext cx="10590789" cy="994718"/>
          </a:xfrm>
        </p:spPr>
        <p:txBody>
          <a:bodyPr>
            <a:normAutofit/>
          </a:bodyPr>
          <a:lstStyle/>
          <a:p>
            <a:pPr algn="ctr"/>
            <a:r>
              <a:rPr lang="en-US" sz="2400" dirty="0">
                <a:solidFill>
                  <a:schemeClr val="tx2"/>
                </a:solidFill>
                <a:latin typeface="Aparajita" panose="020B0502040204020203" pitchFamily="18" charset="0"/>
                <a:cs typeface="Aparajita" panose="020B0502040204020203" pitchFamily="18" charset="0"/>
              </a:rPr>
              <a:t>                                                                                                                               </a:t>
            </a:r>
            <a:r>
              <a:rPr lang="en-US" sz="2400" dirty="0" err="1">
                <a:solidFill>
                  <a:schemeClr val="tx2"/>
                </a:solidFill>
                <a:latin typeface="Aparajita" panose="020B0502040204020203" pitchFamily="18" charset="0"/>
                <a:cs typeface="Aparajita" panose="020B0502040204020203" pitchFamily="18" charset="0"/>
              </a:rPr>
              <a:t>name:Varshini</a:t>
            </a:r>
            <a:r>
              <a:rPr lang="en-US" sz="2400" dirty="0">
                <a:solidFill>
                  <a:schemeClr val="tx2"/>
                </a:solidFill>
                <a:latin typeface="Aparajita" panose="020B0502040204020203" pitchFamily="18" charset="0"/>
                <a:cs typeface="Aparajita" panose="020B0502040204020203" pitchFamily="18" charset="0"/>
              </a:rPr>
              <a:t> </a:t>
            </a:r>
            <a:r>
              <a:rPr lang="en-US" sz="2400" dirty="0" err="1">
                <a:solidFill>
                  <a:schemeClr val="tx2"/>
                </a:solidFill>
                <a:latin typeface="Aparajita" panose="020B0502040204020203" pitchFamily="18" charset="0"/>
                <a:cs typeface="Aparajita" panose="020B0502040204020203" pitchFamily="18" charset="0"/>
              </a:rPr>
              <a:t>hc</a:t>
            </a:r>
            <a:endParaRPr lang="en-US" sz="2400" dirty="0">
              <a:solidFill>
                <a:schemeClr val="tx2"/>
              </a:solidFill>
              <a:latin typeface="Aparajita" panose="020B0502040204020203" pitchFamily="18" charset="0"/>
              <a:cs typeface="Aparajita" panose="020B0502040204020203" pitchFamily="18" charset="0"/>
            </a:endParaRPr>
          </a:p>
          <a:p>
            <a:pPr algn="ctr"/>
            <a:r>
              <a:rPr lang="en-US" sz="2400" dirty="0">
                <a:solidFill>
                  <a:schemeClr val="tx2"/>
                </a:solidFill>
                <a:latin typeface="Aparajita" panose="020B0502040204020203" pitchFamily="18" charset="0"/>
                <a:cs typeface="Aparajita" panose="020B0502040204020203" pitchFamily="18" charset="0"/>
              </a:rPr>
              <a:t>                                                                                                                     Submitted on:15/07/2024</a:t>
            </a:r>
            <a:endParaRPr lang="en-IN" sz="2400" dirty="0">
              <a:solidFill>
                <a:schemeClr val="tx2"/>
              </a:solidFill>
              <a:latin typeface="Aparajita" panose="020B0502040204020203" pitchFamily="18" charset="0"/>
              <a:cs typeface="Aparajita" panose="020B0502040204020203" pitchFamily="18" charset="0"/>
            </a:endParaRPr>
          </a:p>
        </p:txBody>
      </p:sp>
    </p:spTree>
    <p:extLst>
      <p:ext uri="{BB962C8B-B14F-4D97-AF65-F5344CB8AC3E}">
        <p14:creationId xmlns:p14="http://schemas.microsoft.com/office/powerpoint/2010/main" val="1699446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9212" y="323386"/>
            <a:ext cx="14630400" cy="8229600"/>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308610" y="2745343"/>
            <a:ext cx="4869180" cy="2738914"/>
          </a:xfrm>
          <a:prstGeom prst="rect">
            <a:avLst/>
          </a:prstGeom>
        </p:spPr>
      </p:pic>
      <p:sp>
        <p:nvSpPr>
          <p:cNvPr id="6" name="Text 1"/>
          <p:cNvSpPr/>
          <p:nvPr/>
        </p:nvSpPr>
        <p:spPr>
          <a:xfrm>
            <a:off x="6350437" y="1345049"/>
            <a:ext cx="7415927" cy="3193971"/>
          </a:xfrm>
          <a:prstGeom prst="rect">
            <a:avLst/>
          </a:prstGeom>
          <a:noFill/>
          <a:ln/>
        </p:spPr>
        <p:txBody>
          <a:bodyPr wrap="square" rtlCol="0" anchor="t"/>
          <a:lstStyle/>
          <a:p>
            <a:pPr marL="0" indent="0">
              <a:lnSpc>
                <a:spcPts val="8384"/>
              </a:lnSpc>
              <a:buNone/>
            </a:pPr>
            <a:r>
              <a:rPr lang="en-US" sz="6707" dirty="0">
                <a:solidFill>
                  <a:srgbClr val="B380FF"/>
                </a:solidFill>
                <a:latin typeface="Sora" pitchFamily="34" charset="0"/>
                <a:ea typeface="Sora" pitchFamily="34" charset="-122"/>
                <a:cs typeface="Sora" pitchFamily="34" charset="-120"/>
              </a:rPr>
              <a:t>Introduction to </a:t>
            </a:r>
            <a:r>
              <a:rPr lang="en-US" sz="6707" dirty="0" err="1">
                <a:solidFill>
                  <a:srgbClr val="B380FF"/>
                </a:solidFill>
                <a:latin typeface="Sora" pitchFamily="34" charset="0"/>
                <a:ea typeface="Sora" pitchFamily="34" charset="-122"/>
                <a:cs typeface="Sora" pitchFamily="34" charset="-120"/>
              </a:rPr>
              <a:t>Roamhub</a:t>
            </a:r>
            <a:endParaRPr lang="en-US" sz="6707" dirty="0"/>
          </a:p>
        </p:txBody>
      </p:sp>
      <p:sp>
        <p:nvSpPr>
          <p:cNvPr id="7" name="Text 2"/>
          <p:cNvSpPr/>
          <p:nvPr/>
        </p:nvSpPr>
        <p:spPr>
          <a:xfrm>
            <a:off x="6350437" y="4909304"/>
            <a:ext cx="7415927" cy="1975247"/>
          </a:xfrm>
          <a:prstGeom prst="rect">
            <a:avLst/>
          </a:prstGeom>
          <a:noFill/>
          <a:ln/>
        </p:spPr>
        <p:txBody>
          <a:bodyPr wrap="square" rtlCol="0" anchor="t"/>
          <a:lstStyle/>
          <a:p>
            <a:pPr marL="0" indent="0">
              <a:lnSpc>
                <a:spcPts val="3110"/>
              </a:lnSpc>
              <a:buNone/>
            </a:pPr>
            <a:r>
              <a:rPr lang="en-US" sz="1944" dirty="0" err="1">
                <a:solidFill>
                  <a:srgbClr val="E0D6DE"/>
                </a:solidFill>
                <a:latin typeface="Noto Sans TC" pitchFamily="34" charset="0"/>
                <a:ea typeface="Noto Sans TC" pitchFamily="34" charset="-122"/>
                <a:cs typeface="Noto Sans TC" pitchFamily="34" charset="-120"/>
              </a:rPr>
              <a:t>Roamhub</a:t>
            </a:r>
            <a:r>
              <a:rPr lang="en-US" sz="1944" dirty="0">
                <a:solidFill>
                  <a:srgbClr val="E0D6DE"/>
                </a:solidFill>
                <a:latin typeface="Noto Sans TC" pitchFamily="34" charset="0"/>
                <a:ea typeface="Noto Sans TC" pitchFamily="34" charset="-122"/>
                <a:cs typeface="Noto Sans TC" pitchFamily="34" charset="-120"/>
              </a:rPr>
              <a:t> is the study of planning, organizing, and overseeing the travel and hospitality industry. It encompasses everything from destination development to marketing and operations. Understanding the complexities of this dynamic field is crucial for anyone aspiring to a career in tourism.</a:t>
            </a:r>
            <a:endParaRPr lang="en-US" sz="194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sp>
        <p:nvSpPr>
          <p:cNvPr id="4" name="Text 1"/>
          <p:cNvSpPr/>
          <p:nvPr/>
        </p:nvSpPr>
        <p:spPr>
          <a:xfrm>
            <a:off x="864037" y="2005489"/>
            <a:ext cx="11347013" cy="771525"/>
          </a:xfrm>
          <a:prstGeom prst="rect">
            <a:avLst/>
          </a:prstGeom>
          <a:noFill/>
          <a:ln/>
        </p:spPr>
        <p:txBody>
          <a:bodyPr wrap="none" rtlCol="0" anchor="t"/>
          <a:lstStyle/>
          <a:p>
            <a:pPr marL="0" indent="0">
              <a:lnSpc>
                <a:spcPts val="6075"/>
              </a:lnSpc>
              <a:buNone/>
            </a:pPr>
            <a:r>
              <a:rPr lang="en-US" sz="4860" dirty="0">
                <a:solidFill>
                  <a:srgbClr val="B380FF"/>
                </a:solidFill>
                <a:latin typeface="Sora" pitchFamily="34" charset="0"/>
                <a:ea typeface="Sora" pitchFamily="34" charset="-122"/>
                <a:cs typeface="Sora" pitchFamily="34" charset="-120"/>
              </a:rPr>
              <a:t>Understanding the Tourism Industry</a:t>
            </a:r>
            <a:endParaRPr lang="en-US" sz="4860" dirty="0"/>
          </a:p>
        </p:txBody>
      </p:sp>
      <p:sp>
        <p:nvSpPr>
          <p:cNvPr id="5" name="Text 2"/>
          <p:cNvSpPr/>
          <p:nvPr/>
        </p:nvSpPr>
        <p:spPr>
          <a:xfrm>
            <a:off x="864037" y="3394115"/>
            <a:ext cx="3086100" cy="385763"/>
          </a:xfrm>
          <a:prstGeom prst="rect">
            <a:avLst/>
          </a:prstGeom>
          <a:noFill/>
          <a:ln/>
        </p:spPr>
        <p:txBody>
          <a:bodyPr wrap="none" rtlCol="0" anchor="t"/>
          <a:lstStyle/>
          <a:p>
            <a:pPr marL="0" indent="0">
              <a:lnSpc>
                <a:spcPts val="3038"/>
              </a:lnSpc>
              <a:buNone/>
            </a:pPr>
            <a:r>
              <a:rPr lang="en-US" sz="2430" dirty="0">
                <a:solidFill>
                  <a:srgbClr val="B380FF"/>
                </a:solidFill>
                <a:latin typeface="Sora" pitchFamily="34" charset="0"/>
                <a:ea typeface="Sora" pitchFamily="34" charset="-122"/>
                <a:cs typeface="Sora" pitchFamily="34" charset="-120"/>
              </a:rPr>
              <a:t>Sectors</a:t>
            </a:r>
            <a:endParaRPr lang="en-US" sz="2430" dirty="0"/>
          </a:p>
        </p:txBody>
      </p:sp>
      <p:sp>
        <p:nvSpPr>
          <p:cNvPr id="6" name="Text 3"/>
          <p:cNvSpPr/>
          <p:nvPr/>
        </p:nvSpPr>
        <p:spPr>
          <a:xfrm>
            <a:off x="864037" y="4026694"/>
            <a:ext cx="3898821" cy="1975247"/>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Tourism is composed of various interdependent sectors, including transportation, accommodation, food and beverage, attractions, and travel agencies.</a:t>
            </a:r>
            <a:endParaRPr lang="en-US" sz="1944" dirty="0"/>
          </a:p>
        </p:txBody>
      </p:sp>
      <p:sp>
        <p:nvSpPr>
          <p:cNvPr id="7" name="Text 4"/>
          <p:cNvSpPr/>
          <p:nvPr/>
        </p:nvSpPr>
        <p:spPr>
          <a:xfrm>
            <a:off x="5372695" y="3394115"/>
            <a:ext cx="3086100" cy="385763"/>
          </a:xfrm>
          <a:prstGeom prst="rect">
            <a:avLst/>
          </a:prstGeom>
          <a:noFill/>
          <a:ln/>
        </p:spPr>
        <p:txBody>
          <a:bodyPr wrap="none" rtlCol="0" anchor="t"/>
          <a:lstStyle/>
          <a:p>
            <a:pPr marL="0" indent="0">
              <a:lnSpc>
                <a:spcPts val="3038"/>
              </a:lnSpc>
              <a:buNone/>
            </a:pPr>
            <a:r>
              <a:rPr lang="en-US" sz="2430" dirty="0">
                <a:solidFill>
                  <a:srgbClr val="B380FF"/>
                </a:solidFill>
                <a:latin typeface="Sora" pitchFamily="34" charset="0"/>
                <a:ea typeface="Sora" pitchFamily="34" charset="-122"/>
                <a:cs typeface="Sora" pitchFamily="34" charset="-120"/>
              </a:rPr>
              <a:t>Stakeholders</a:t>
            </a:r>
            <a:endParaRPr lang="en-US" sz="2430" dirty="0"/>
          </a:p>
        </p:txBody>
      </p:sp>
      <p:sp>
        <p:nvSpPr>
          <p:cNvPr id="8" name="Text 5"/>
          <p:cNvSpPr/>
          <p:nvPr/>
        </p:nvSpPr>
        <p:spPr>
          <a:xfrm>
            <a:off x="5372695" y="4026694"/>
            <a:ext cx="3898821" cy="1975247"/>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Key stakeholders in tourism include tourists, local communities, businesses, governments, and environmental organizations.</a:t>
            </a:r>
            <a:endParaRPr lang="en-US" sz="1944" dirty="0"/>
          </a:p>
        </p:txBody>
      </p:sp>
      <p:sp>
        <p:nvSpPr>
          <p:cNvPr id="9" name="Text 6"/>
          <p:cNvSpPr/>
          <p:nvPr/>
        </p:nvSpPr>
        <p:spPr>
          <a:xfrm>
            <a:off x="9881354" y="3394115"/>
            <a:ext cx="3086100" cy="385763"/>
          </a:xfrm>
          <a:prstGeom prst="rect">
            <a:avLst/>
          </a:prstGeom>
          <a:noFill/>
          <a:ln/>
        </p:spPr>
        <p:txBody>
          <a:bodyPr wrap="none" rtlCol="0" anchor="t"/>
          <a:lstStyle/>
          <a:p>
            <a:pPr marL="0" indent="0">
              <a:lnSpc>
                <a:spcPts val="3038"/>
              </a:lnSpc>
              <a:buNone/>
            </a:pPr>
            <a:r>
              <a:rPr lang="en-US" sz="2430" dirty="0">
                <a:solidFill>
                  <a:srgbClr val="B380FF"/>
                </a:solidFill>
                <a:latin typeface="Sora" pitchFamily="34" charset="0"/>
                <a:ea typeface="Sora" pitchFamily="34" charset="-122"/>
                <a:cs typeface="Sora" pitchFamily="34" charset="-120"/>
              </a:rPr>
              <a:t>Trends</a:t>
            </a:r>
            <a:endParaRPr lang="en-US" sz="2430" dirty="0"/>
          </a:p>
        </p:txBody>
      </p:sp>
      <p:sp>
        <p:nvSpPr>
          <p:cNvPr id="10" name="Text 7"/>
          <p:cNvSpPr/>
          <p:nvPr/>
        </p:nvSpPr>
        <p:spPr>
          <a:xfrm>
            <a:off x="9881354" y="4026694"/>
            <a:ext cx="3898821" cy="1580198"/>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Emerging trends like sustainable tourism, adventure travel, and the rise of digital platforms are shaping the industry.</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44078" y="1134547"/>
            <a:ext cx="4998125" cy="5960388"/>
          </a:xfrm>
          <a:prstGeom prst="rect">
            <a:avLst/>
          </a:prstGeom>
        </p:spPr>
      </p:pic>
      <p:sp>
        <p:nvSpPr>
          <p:cNvPr id="6" name="Text 1"/>
          <p:cNvSpPr/>
          <p:nvPr/>
        </p:nvSpPr>
        <p:spPr>
          <a:xfrm>
            <a:off x="6170057" y="1005721"/>
            <a:ext cx="7776686" cy="1220867"/>
          </a:xfrm>
          <a:prstGeom prst="rect">
            <a:avLst/>
          </a:prstGeom>
          <a:noFill/>
          <a:ln/>
        </p:spPr>
        <p:txBody>
          <a:bodyPr wrap="square" rtlCol="0" anchor="t"/>
          <a:lstStyle/>
          <a:p>
            <a:pPr marL="0" indent="0">
              <a:lnSpc>
                <a:spcPts val="4807"/>
              </a:lnSpc>
              <a:buNone/>
            </a:pPr>
            <a:r>
              <a:rPr lang="en-US" sz="3845" dirty="0">
                <a:solidFill>
                  <a:srgbClr val="B380FF"/>
                </a:solidFill>
                <a:latin typeface="Sora" pitchFamily="34" charset="0"/>
                <a:ea typeface="Sora" pitchFamily="34" charset="-122"/>
                <a:cs typeface="Sora" pitchFamily="34" charset="-120"/>
              </a:rPr>
              <a:t>Destination Planning and Development</a:t>
            </a:r>
            <a:endParaRPr lang="en-US" sz="3845" dirty="0"/>
          </a:p>
        </p:txBody>
      </p:sp>
      <p:sp>
        <p:nvSpPr>
          <p:cNvPr id="7" name="Shape 2"/>
          <p:cNvSpPr/>
          <p:nvPr/>
        </p:nvSpPr>
        <p:spPr>
          <a:xfrm>
            <a:off x="6450806" y="2519482"/>
            <a:ext cx="24408" cy="4704278"/>
          </a:xfrm>
          <a:prstGeom prst="rect">
            <a:avLst/>
          </a:prstGeom>
          <a:solidFill>
            <a:srgbClr val="B380FF"/>
          </a:solidFill>
          <a:ln/>
        </p:spPr>
        <p:txBody>
          <a:bodyPr/>
          <a:lstStyle/>
          <a:p>
            <a:endParaRPr lang="en-IN"/>
          </a:p>
        </p:txBody>
      </p:sp>
      <p:sp>
        <p:nvSpPr>
          <p:cNvPr id="8" name="Shape 3"/>
          <p:cNvSpPr/>
          <p:nvPr/>
        </p:nvSpPr>
        <p:spPr>
          <a:xfrm>
            <a:off x="6682680" y="2946618"/>
            <a:ext cx="683657" cy="24408"/>
          </a:xfrm>
          <a:prstGeom prst="rect">
            <a:avLst/>
          </a:prstGeom>
          <a:solidFill>
            <a:srgbClr val="B380FF"/>
          </a:solidFill>
          <a:ln/>
        </p:spPr>
        <p:txBody>
          <a:bodyPr/>
          <a:lstStyle/>
          <a:p>
            <a:endParaRPr lang="en-IN"/>
          </a:p>
        </p:txBody>
      </p:sp>
      <p:sp>
        <p:nvSpPr>
          <p:cNvPr id="9" name="Shape 4"/>
          <p:cNvSpPr/>
          <p:nvPr/>
        </p:nvSpPr>
        <p:spPr>
          <a:xfrm>
            <a:off x="6243221" y="2739152"/>
            <a:ext cx="439460" cy="439460"/>
          </a:xfrm>
          <a:prstGeom prst="roundRect">
            <a:avLst>
              <a:gd name="adj" fmla="val 13335"/>
            </a:avLst>
          </a:prstGeom>
          <a:solidFill>
            <a:srgbClr val="1A1A21"/>
          </a:solidFill>
          <a:ln/>
        </p:spPr>
        <p:txBody>
          <a:bodyPr/>
          <a:lstStyle/>
          <a:p>
            <a:endParaRPr lang="en-IN"/>
          </a:p>
        </p:txBody>
      </p:sp>
      <p:sp>
        <p:nvSpPr>
          <p:cNvPr id="10" name="Text 5"/>
          <p:cNvSpPr/>
          <p:nvPr/>
        </p:nvSpPr>
        <p:spPr>
          <a:xfrm>
            <a:off x="6400979" y="2812375"/>
            <a:ext cx="123944" cy="293013"/>
          </a:xfrm>
          <a:prstGeom prst="rect">
            <a:avLst/>
          </a:prstGeom>
          <a:noFill/>
          <a:ln/>
        </p:spPr>
        <p:txBody>
          <a:bodyPr wrap="none" rtlCol="0" anchor="t"/>
          <a:lstStyle/>
          <a:p>
            <a:pPr marL="0" indent="0" algn="ctr">
              <a:lnSpc>
                <a:spcPts val="2307"/>
              </a:lnSpc>
              <a:buNone/>
            </a:pPr>
            <a:r>
              <a:rPr lang="en-US" sz="2307" dirty="0">
                <a:solidFill>
                  <a:srgbClr val="B380FF"/>
                </a:solidFill>
                <a:latin typeface="Sora" pitchFamily="34" charset="0"/>
                <a:ea typeface="Sora" pitchFamily="34" charset="-122"/>
                <a:cs typeface="Sora" pitchFamily="34" charset="-120"/>
              </a:rPr>
              <a:t>1</a:t>
            </a:r>
            <a:endParaRPr lang="en-US" sz="2307" dirty="0"/>
          </a:p>
        </p:txBody>
      </p:sp>
      <p:sp>
        <p:nvSpPr>
          <p:cNvPr id="11" name="Text 6"/>
          <p:cNvSpPr/>
          <p:nvPr/>
        </p:nvSpPr>
        <p:spPr>
          <a:xfrm>
            <a:off x="7537252" y="2714744"/>
            <a:ext cx="2441734" cy="305157"/>
          </a:xfrm>
          <a:prstGeom prst="rect">
            <a:avLst/>
          </a:prstGeom>
          <a:noFill/>
          <a:ln/>
        </p:spPr>
        <p:txBody>
          <a:bodyPr wrap="none" rtlCol="0" anchor="t"/>
          <a:lstStyle/>
          <a:p>
            <a:pPr marL="0" indent="0" algn="l">
              <a:lnSpc>
                <a:spcPts val="2403"/>
              </a:lnSpc>
              <a:buNone/>
            </a:pPr>
            <a:r>
              <a:rPr lang="en-US" sz="1923" dirty="0">
                <a:solidFill>
                  <a:srgbClr val="B380FF"/>
                </a:solidFill>
                <a:latin typeface="Sora" pitchFamily="34" charset="0"/>
                <a:ea typeface="Sora" pitchFamily="34" charset="-122"/>
                <a:cs typeface="Sora" pitchFamily="34" charset="-120"/>
              </a:rPr>
              <a:t>Assessment</a:t>
            </a:r>
            <a:endParaRPr lang="en-US" sz="1923" dirty="0"/>
          </a:p>
        </p:txBody>
      </p:sp>
      <p:sp>
        <p:nvSpPr>
          <p:cNvPr id="12" name="Text 7"/>
          <p:cNvSpPr/>
          <p:nvPr/>
        </p:nvSpPr>
        <p:spPr>
          <a:xfrm>
            <a:off x="7537252" y="3137059"/>
            <a:ext cx="6409492" cy="625078"/>
          </a:xfrm>
          <a:prstGeom prst="rect">
            <a:avLst/>
          </a:prstGeom>
          <a:noFill/>
          <a:ln/>
        </p:spPr>
        <p:txBody>
          <a:bodyPr wrap="square" rtlCol="0" anchor="t"/>
          <a:lstStyle/>
          <a:p>
            <a:pPr marL="0" indent="0" algn="l">
              <a:lnSpc>
                <a:spcPts val="2461"/>
              </a:lnSpc>
              <a:buNone/>
            </a:pPr>
            <a:r>
              <a:rPr lang="en-US" sz="1538" dirty="0">
                <a:solidFill>
                  <a:srgbClr val="E0D6DE"/>
                </a:solidFill>
                <a:latin typeface="Noto Sans TC" pitchFamily="34" charset="0"/>
                <a:ea typeface="Noto Sans TC" pitchFamily="34" charset="-122"/>
                <a:cs typeface="Noto Sans TC" pitchFamily="34" charset="-120"/>
              </a:rPr>
              <a:t>Analyzing a destination's resources, infrastructure, and market potential to determine its viability.</a:t>
            </a:r>
            <a:endParaRPr lang="en-US" sz="1538" dirty="0"/>
          </a:p>
        </p:txBody>
      </p:sp>
      <p:sp>
        <p:nvSpPr>
          <p:cNvPr id="13" name="Shape 8"/>
          <p:cNvSpPr/>
          <p:nvPr/>
        </p:nvSpPr>
        <p:spPr>
          <a:xfrm>
            <a:off x="6682680" y="4579799"/>
            <a:ext cx="683657" cy="24408"/>
          </a:xfrm>
          <a:prstGeom prst="rect">
            <a:avLst/>
          </a:prstGeom>
          <a:solidFill>
            <a:srgbClr val="B380FF"/>
          </a:solidFill>
          <a:ln/>
        </p:spPr>
        <p:txBody>
          <a:bodyPr/>
          <a:lstStyle/>
          <a:p>
            <a:endParaRPr lang="en-IN"/>
          </a:p>
        </p:txBody>
      </p:sp>
      <p:sp>
        <p:nvSpPr>
          <p:cNvPr id="14" name="Shape 9"/>
          <p:cNvSpPr/>
          <p:nvPr/>
        </p:nvSpPr>
        <p:spPr>
          <a:xfrm>
            <a:off x="6243221" y="4372332"/>
            <a:ext cx="439460" cy="439460"/>
          </a:xfrm>
          <a:prstGeom prst="roundRect">
            <a:avLst>
              <a:gd name="adj" fmla="val 13335"/>
            </a:avLst>
          </a:prstGeom>
          <a:solidFill>
            <a:srgbClr val="1A1A21"/>
          </a:solidFill>
          <a:ln/>
        </p:spPr>
        <p:txBody>
          <a:bodyPr/>
          <a:lstStyle/>
          <a:p>
            <a:endParaRPr lang="en-IN"/>
          </a:p>
        </p:txBody>
      </p:sp>
      <p:sp>
        <p:nvSpPr>
          <p:cNvPr id="15" name="Text 10"/>
          <p:cNvSpPr/>
          <p:nvPr/>
        </p:nvSpPr>
        <p:spPr>
          <a:xfrm>
            <a:off x="6371689" y="4445556"/>
            <a:ext cx="182523" cy="293013"/>
          </a:xfrm>
          <a:prstGeom prst="rect">
            <a:avLst/>
          </a:prstGeom>
          <a:noFill/>
          <a:ln/>
        </p:spPr>
        <p:txBody>
          <a:bodyPr wrap="none" rtlCol="0" anchor="t"/>
          <a:lstStyle/>
          <a:p>
            <a:pPr marL="0" indent="0" algn="ctr">
              <a:lnSpc>
                <a:spcPts val="2307"/>
              </a:lnSpc>
              <a:buNone/>
            </a:pPr>
            <a:r>
              <a:rPr lang="en-US" sz="2307" dirty="0">
                <a:solidFill>
                  <a:srgbClr val="B380FF"/>
                </a:solidFill>
                <a:latin typeface="Sora" pitchFamily="34" charset="0"/>
                <a:ea typeface="Sora" pitchFamily="34" charset="-122"/>
                <a:cs typeface="Sora" pitchFamily="34" charset="-120"/>
              </a:rPr>
              <a:t>2</a:t>
            </a:r>
            <a:endParaRPr lang="en-US" sz="2307" dirty="0"/>
          </a:p>
        </p:txBody>
      </p:sp>
      <p:sp>
        <p:nvSpPr>
          <p:cNvPr id="16" name="Text 11"/>
          <p:cNvSpPr/>
          <p:nvPr/>
        </p:nvSpPr>
        <p:spPr>
          <a:xfrm>
            <a:off x="7537252" y="4347924"/>
            <a:ext cx="2441734" cy="305157"/>
          </a:xfrm>
          <a:prstGeom prst="rect">
            <a:avLst/>
          </a:prstGeom>
          <a:noFill/>
          <a:ln/>
        </p:spPr>
        <p:txBody>
          <a:bodyPr wrap="none" rtlCol="0" anchor="t"/>
          <a:lstStyle/>
          <a:p>
            <a:pPr marL="0" indent="0" algn="l">
              <a:lnSpc>
                <a:spcPts val="2403"/>
              </a:lnSpc>
              <a:buNone/>
            </a:pPr>
            <a:r>
              <a:rPr lang="en-US" sz="1923" dirty="0">
                <a:solidFill>
                  <a:srgbClr val="B380FF"/>
                </a:solidFill>
                <a:latin typeface="Sora" pitchFamily="34" charset="0"/>
                <a:ea typeface="Sora" pitchFamily="34" charset="-122"/>
                <a:cs typeface="Sora" pitchFamily="34" charset="-120"/>
              </a:rPr>
              <a:t>Strategic Planning</a:t>
            </a:r>
            <a:endParaRPr lang="en-US" sz="1923" dirty="0"/>
          </a:p>
        </p:txBody>
      </p:sp>
      <p:sp>
        <p:nvSpPr>
          <p:cNvPr id="17" name="Text 12"/>
          <p:cNvSpPr/>
          <p:nvPr/>
        </p:nvSpPr>
        <p:spPr>
          <a:xfrm>
            <a:off x="7537252" y="4770239"/>
            <a:ext cx="6409492" cy="625078"/>
          </a:xfrm>
          <a:prstGeom prst="rect">
            <a:avLst/>
          </a:prstGeom>
          <a:noFill/>
          <a:ln/>
        </p:spPr>
        <p:txBody>
          <a:bodyPr wrap="square" rtlCol="0" anchor="t"/>
          <a:lstStyle/>
          <a:p>
            <a:pPr marL="0" indent="0" algn="l">
              <a:lnSpc>
                <a:spcPts val="2461"/>
              </a:lnSpc>
              <a:buNone/>
            </a:pPr>
            <a:r>
              <a:rPr lang="en-US" sz="1538" dirty="0">
                <a:solidFill>
                  <a:srgbClr val="E0D6DE"/>
                </a:solidFill>
                <a:latin typeface="Noto Sans TC" pitchFamily="34" charset="0"/>
                <a:ea typeface="Noto Sans TC" pitchFamily="34" charset="-122"/>
                <a:cs typeface="Noto Sans TC" pitchFamily="34" charset="-120"/>
              </a:rPr>
              <a:t>Developing a comprehensive plan to guide the sustainable growth and management of the destination.</a:t>
            </a:r>
            <a:endParaRPr lang="en-US" sz="1538" dirty="0"/>
          </a:p>
        </p:txBody>
      </p:sp>
      <p:sp>
        <p:nvSpPr>
          <p:cNvPr id="18" name="Shape 13"/>
          <p:cNvSpPr/>
          <p:nvPr/>
        </p:nvSpPr>
        <p:spPr>
          <a:xfrm>
            <a:off x="6682680" y="6212979"/>
            <a:ext cx="683657" cy="24408"/>
          </a:xfrm>
          <a:prstGeom prst="rect">
            <a:avLst/>
          </a:prstGeom>
          <a:solidFill>
            <a:srgbClr val="B380FF"/>
          </a:solidFill>
          <a:ln/>
        </p:spPr>
        <p:txBody>
          <a:bodyPr/>
          <a:lstStyle/>
          <a:p>
            <a:endParaRPr lang="en-IN"/>
          </a:p>
        </p:txBody>
      </p:sp>
      <p:sp>
        <p:nvSpPr>
          <p:cNvPr id="19" name="Shape 14"/>
          <p:cNvSpPr/>
          <p:nvPr/>
        </p:nvSpPr>
        <p:spPr>
          <a:xfrm>
            <a:off x="6243221" y="6005513"/>
            <a:ext cx="439460" cy="439460"/>
          </a:xfrm>
          <a:prstGeom prst="roundRect">
            <a:avLst>
              <a:gd name="adj" fmla="val 13335"/>
            </a:avLst>
          </a:prstGeom>
          <a:solidFill>
            <a:srgbClr val="1A1A21"/>
          </a:solidFill>
          <a:ln/>
        </p:spPr>
        <p:txBody>
          <a:bodyPr/>
          <a:lstStyle/>
          <a:p>
            <a:endParaRPr lang="en-IN"/>
          </a:p>
        </p:txBody>
      </p:sp>
      <p:sp>
        <p:nvSpPr>
          <p:cNvPr id="20" name="Text 15"/>
          <p:cNvSpPr/>
          <p:nvPr/>
        </p:nvSpPr>
        <p:spPr>
          <a:xfrm>
            <a:off x="6372046" y="6078736"/>
            <a:ext cx="181689" cy="293013"/>
          </a:xfrm>
          <a:prstGeom prst="rect">
            <a:avLst/>
          </a:prstGeom>
          <a:noFill/>
          <a:ln/>
        </p:spPr>
        <p:txBody>
          <a:bodyPr wrap="none" rtlCol="0" anchor="t"/>
          <a:lstStyle/>
          <a:p>
            <a:pPr marL="0" indent="0" algn="ctr">
              <a:lnSpc>
                <a:spcPts val="2307"/>
              </a:lnSpc>
              <a:buNone/>
            </a:pPr>
            <a:r>
              <a:rPr lang="en-US" sz="2307" dirty="0">
                <a:solidFill>
                  <a:srgbClr val="B380FF"/>
                </a:solidFill>
                <a:latin typeface="Sora" pitchFamily="34" charset="0"/>
                <a:ea typeface="Sora" pitchFamily="34" charset="-122"/>
                <a:cs typeface="Sora" pitchFamily="34" charset="-120"/>
              </a:rPr>
              <a:t>3</a:t>
            </a:r>
            <a:endParaRPr lang="en-US" sz="2307" dirty="0"/>
          </a:p>
        </p:txBody>
      </p:sp>
      <p:sp>
        <p:nvSpPr>
          <p:cNvPr id="21" name="Text 16"/>
          <p:cNvSpPr/>
          <p:nvPr/>
        </p:nvSpPr>
        <p:spPr>
          <a:xfrm>
            <a:off x="7537252" y="5981105"/>
            <a:ext cx="2441734" cy="305157"/>
          </a:xfrm>
          <a:prstGeom prst="rect">
            <a:avLst/>
          </a:prstGeom>
          <a:noFill/>
          <a:ln/>
        </p:spPr>
        <p:txBody>
          <a:bodyPr wrap="none" rtlCol="0" anchor="t"/>
          <a:lstStyle/>
          <a:p>
            <a:pPr marL="0" indent="0" algn="l">
              <a:lnSpc>
                <a:spcPts val="2403"/>
              </a:lnSpc>
              <a:buNone/>
            </a:pPr>
            <a:r>
              <a:rPr lang="en-US" sz="1923" dirty="0">
                <a:solidFill>
                  <a:srgbClr val="B380FF"/>
                </a:solidFill>
                <a:latin typeface="Sora" pitchFamily="34" charset="0"/>
                <a:ea typeface="Sora" pitchFamily="34" charset="-122"/>
                <a:cs typeface="Sora" pitchFamily="34" charset="-120"/>
              </a:rPr>
              <a:t>Implementation</a:t>
            </a:r>
            <a:endParaRPr lang="en-US" sz="1923" dirty="0"/>
          </a:p>
        </p:txBody>
      </p:sp>
      <p:sp>
        <p:nvSpPr>
          <p:cNvPr id="22" name="Text 17"/>
          <p:cNvSpPr/>
          <p:nvPr/>
        </p:nvSpPr>
        <p:spPr>
          <a:xfrm>
            <a:off x="7537252" y="6403419"/>
            <a:ext cx="6409492" cy="625078"/>
          </a:xfrm>
          <a:prstGeom prst="rect">
            <a:avLst/>
          </a:prstGeom>
          <a:noFill/>
          <a:ln/>
        </p:spPr>
        <p:txBody>
          <a:bodyPr wrap="square" rtlCol="0" anchor="t"/>
          <a:lstStyle/>
          <a:p>
            <a:pPr marL="0" indent="0" algn="l">
              <a:lnSpc>
                <a:spcPts val="2461"/>
              </a:lnSpc>
              <a:buNone/>
            </a:pPr>
            <a:r>
              <a:rPr lang="en-US" sz="1538" dirty="0">
                <a:solidFill>
                  <a:srgbClr val="E0D6DE"/>
                </a:solidFill>
                <a:latin typeface="Noto Sans TC" pitchFamily="34" charset="0"/>
                <a:ea typeface="Noto Sans TC" pitchFamily="34" charset="-122"/>
                <a:cs typeface="Noto Sans TC" pitchFamily="34" charset="-120"/>
              </a:rPr>
              <a:t>Executing the plan through infrastructure improvements, marketing initiatives, and community engagement.</a:t>
            </a:r>
            <a:endParaRPr lang="en-US" sz="1538"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43721" y="2615089"/>
            <a:ext cx="4998839" cy="2999303"/>
          </a:xfrm>
          <a:prstGeom prst="rect">
            <a:avLst/>
          </a:prstGeom>
        </p:spPr>
      </p:pic>
      <p:sp>
        <p:nvSpPr>
          <p:cNvPr id="6" name="Text 1"/>
          <p:cNvSpPr/>
          <p:nvPr/>
        </p:nvSpPr>
        <p:spPr>
          <a:xfrm>
            <a:off x="6168985" y="841058"/>
            <a:ext cx="7469981" cy="609600"/>
          </a:xfrm>
          <a:prstGeom prst="rect">
            <a:avLst/>
          </a:prstGeom>
          <a:noFill/>
          <a:ln/>
        </p:spPr>
        <p:txBody>
          <a:bodyPr wrap="none" rtlCol="0" anchor="t"/>
          <a:lstStyle/>
          <a:p>
            <a:pPr marL="0" indent="0">
              <a:lnSpc>
                <a:spcPts val="4800"/>
              </a:lnSpc>
              <a:buNone/>
            </a:pPr>
            <a:r>
              <a:rPr lang="en-US" sz="3840" dirty="0">
                <a:solidFill>
                  <a:srgbClr val="B380FF"/>
                </a:solidFill>
                <a:latin typeface="Sora" pitchFamily="34" charset="0"/>
                <a:ea typeface="Sora" pitchFamily="34" charset="-122"/>
                <a:cs typeface="Sora" pitchFamily="34" charset="-120"/>
              </a:rPr>
              <a:t>Sustainable Tourism Practices</a:t>
            </a:r>
            <a:endParaRPr lang="en-US" sz="3840" dirty="0"/>
          </a:p>
        </p:txBody>
      </p:sp>
      <p:sp>
        <p:nvSpPr>
          <p:cNvPr id="7" name="Shape 2"/>
          <p:cNvSpPr/>
          <p:nvPr/>
        </p:nvSpPr>
        <p:spPr>
          <a:xfrm>
            <a:off x="6168985" y="1962626"/>
            <a:ext cx="438864" cy="438864"/>
          </a:xfrm>
          <a:prstGeom prst="roundRect">
            <a:avLst>
              <a:gd name="adj" fmla="val 13334"/>
            </a:avLst>
          </a:prstGeom>
          <a:solidFill>
            <a:srgbClr val="1A1A21"/>
          </a:solidFill>
          <a:ln/>
        </p:spPr>
        <p:txBody>
          <a:bodyPr/>
          <a:lstStyle/>
          <a:p>
            <a:endParaRPr lang="en-IN"/>
          </a:p>
        </p:txBody>
      </p:sp>
      <p:sp>
        <p:nvSpPr>
          <p:cNvPr id="8" name="Text 3"/>
          <p:cNvSpPr/>
          <p:nvPr/>
        </p:nvSpPr>
        <p:spPr>
          <a:xfrm>
            <a:off x="6326505" y="2035731"/>
            <a:ext cx="123706" cy="292537"/>
          </a:xfrm>
          <a:prstGeom prst="rect">
            <a:avLst/>
          </a:prstGeom>
          <a:noFill/>
          <a:ln/>
        </p:spPr>
        <p:txBody>
          <a:bodyPr wrap="none" rtlCol="0" anchor="t"/>
          <a:lstStyle/>
          <a:p>
            <a:pPr marL="0" indent="0" algn="ctr">
              <a:lnSpc>
                <a:spcPts val="2304"/>
              </a:lnSpc>
              <a:buNone/>
            </a:pPr>
            <a:r>
              <a:rPr lang="en-US" sz="2304" dirty="0">
                <a:solidFill>
                  <a:srgbClr val="B380FF"/>
                </a:solidFill>
                <a:latin typeface="Sora" pitchFamily="34" charset="0"/>
                <a:ea typeface="Sora" pitchFamily="34" charset="-122"/>
                <a:cs typeface="Sora" pitchFamily="34" charset="-120"/>
              </a:rPr>
              <a:t>1</a:t>
            </a:r>
            <a:endParaRPr lang="en-US" sz="2304" dirty="0"/>
          </a:p>
        </p:txBody>
      </p:sp>
      <p:sp>
        <p:nvSpPr>
          <p:cNvPr id="9" name="Text 4"/>
          <p:cNvSpPr/>
          <p:nvPr/>
        </p:nvSpPr>
        <p:spPr>
          <a:xfrm>
            <a:off x="6802874" y="1962626"/>
            <a:ext cx="3646170" cy="304800"/>
          </a:xfrm>
          <a:prstGeom prst="rect">
            <a:avLst/>
          </a:prstGeom>
          <a:noFill/>
          <a:ln/>
        </p:spPr>
        <p:txBody>
          <a:bodyPr wrap="none" rtlCol="0" anchor="t"/>
          <a:lstStyle/>
          <a:p>
            <a:pPr marL="0" indent="0">
              <a:lnSpc>
                <a:spcPts val="2400"/>
              </a:lnSpc>
              <a:buNone/>
            </a:pPr>
            <a:r>
              <a:rPr lang="en-US" sz="1920" dirty="0">
                <a:solidFill>
                  <a:srgbClr val="B380FF"/>
                </a:solidFill>
                <a:latin typeface="Sora" pitchFamily="34" charset="0"/>
                <a:ea typeface="Sora" pitchFamily="34" charset="-122"/>
                <a:cs typeface="Sora" pitchFamily="34" charset="-120"/>
              </a:rPr>
              <a:t>Environmental Responsibility</a:t>
            </a:r>
            <a:endParaRPr lang="en-US" sz="1920" dirty="0"/>
          </a:p>
        </p:txBody>
      </p:sp>
      <p:sp>
        <p:nvSpPr>
          <p:cNvPr id="10" name="Text 5"/>
          <p:cNvSpPr/>
          <p:nvPr/>
        </p:nvSpPr>
        <p:spPr>
          <a:xfrm>
            <a:off x="6802874" y="2384346"/>
            <a:ext cx="7144941" cy="623887"/>
          </a:xfrm>
          <a:prstGeom prst="rect">
            <a:avLst/>
          </a:prstGeom>
          <a:noFill/>
          <a:ln/>
        </p:spPr>
        <p:txBody>
          <a:bodyPr wrap="square" rtlCol="0" anchor="t"/>
          <a:lstStyle/>
          <a:p>
            <a:pPr marL="0" indent="0">
              <a:lnSpc>
                <a:spcPts val="2457"/>
              </a:lnSpc>
              <a:buNone/>
            </a:pPr>
            <a:r>
              <a:rPr lang="en-US" sz="1536" dirty="0">
                <a:solidFill>
                  <a:srgbClr val="E0D6DE"/>
                </a:solidFill>
                <a:latin typeface="Noto Sans TC" pitchFamily="34" charset="0"/>
                <a:ea typeface="Noto Sans TC" pitchFamily="34" charset="-122"/>
                <a:cs typeface="Noto Sans TC" pitchFamily="34" charset="-120"/>
              </a:rPr>
              <a:t>Minimizing the ecological footprint of tourism activities and preserving natural resources.</a:t>
            </a:r>
            <a:endParaRPr lang="en-US" sz="1536" dirty="0"/>
          </a:p>
        </p:txBody>
      </p:sp>
      <p:sp>
        <p:nvSpPr>
          <p:cNvPr id="11" name="Shape 6"/>
          <p:cNvSpPr/>
          <p:nvPr/>
        </p:nvSpPr>
        <p:spPr>
          <a:xfrm>
            <a:off x="6168985" y="3422690"/>
            <a:ext cx="438864" cy="438864"/>
          </a:xfrm>
          <a:prstGeom prst="roundRect">
            <a:avLst>
              <a:gd name="adj" fmla="val 13334"/>
            </a:avLst>
          </a:prstGeom>
          <a:solidFill>
            <a:srgbClr val="1A1A21"/>
          </a:solidFill>
          <a:ln/>
        </p:spPr>
        <p:txBody>
          <a:bodyPr/>
          <a:lstStyle/>
          <a:p>
            <a:endParaRPr lang="en-IN"/>
          </a:p>
        </p:txBody>
      </p:sp>
      <p:sp>
        <p:nvSpPr>
          <p:cNvPr id="12" name="Text 7"/>
          <p:cNvSpPr/>
          <p:nvPr/>
        </p:nvSpPr>
        <p:spPr>
          <a:xfrm>
            <a:off x="6297216" y="3495794"/>
            <a:ext cx="182285" cy="292537"/>
          </a:xfrm>
          <a:prstGeom prst="rect">
            <a:avLst/>
          </a:prstGeom>
          <a:noFill/>
          <a:ln/>
        </p:spPr>
        <p:txBody>
          <a:bodyPr wrap="none" rtlCol="0" anchor="t"/>
          <a:lstStyle/>
          <a:p>
            <a:pPr marL="0" indent="0" algn="ctr">
              <a:lnSpc>
                <a:spcPts val="2304"/>
              </a:lnSpc>
              <a:buNone/>
            </a:pPr>
            <a:r>
              <a:rPr lang="en-US" sz="2304" dirty="0">
                <a:solidFill>
                  <a:srgbClr val="B380FF"/>
                </a:solidFill>
                <a:latin typeface="Sora" pitchFamily="34" charset="0"/>
                <a:ea typeface="Sora" pitchFamily="34" charset="-122"/>
                <a:cs typeface="Sora" pitchFamily="34" charset="-120"/>
              </a:rPr>
              <a:t>2</a:t>
            </a:r>
            <a:endParaRPr lang="en-US" sz="2304" dirty="0"/>
          </a:p>
        </p:txBody>
      </p:sp>
      <p:sp>
        <p:nvSpPr>
          <p:cNvPr id="13" name="Text 8"/>
          <p:cNvSpPr/>
          <p:nvPr/>
        </p:nvSpPr>
        <p:spPr>
          <a:xfrm>
            <a:off x="6802874" y="3422690"/>
            <a:ext cx="2438162" cy="304800"/>
          </a:xfrm>
          <a:prstGeom prst="rect">
            <a:avLst/>
          </a:prstGeom>
          <a:noFill/>
          <a:ln/>
        </p:spPr>
        <p:txBody>
          <a:bodyPr wrap="none" rtlCol="0" anchor="t"/>
          <a:lstStyle/>
          <a:p>
            <a:pPr marL="0" indent="0">
              <a:lnSpc>
                <a:spcPts val="2400"/>
              </a:lnSpc>
              <a:buNone/>
            </a:pPr>
            <a:r>
              <a:rPr lang="en-US" sz="1920" dirty="0">
                <a:solidFill>
                  <a:srgbClr val="B380FF"/>
                </a:solidFill>
                <a:latin typeface="Sora" pitchFamily="34" charset="0"/>
                <a:ea typeface="Sora" pitchFamily="34" charset="-122"/>
                <a:cs typeface="Sora" pitchFamily="34" charset="-120"/>
              </a:rPr>
              <a:t>Cultural Sensitivity</a:t>
            </a:r>
            <a:endParaRPr lang="en-US" sz="1920" dirty="0"/>
          </a:p>
        </p:txBody>
      </p:sp>
      <p:sp>
        <p:nvSpPr>
          <p:cNvPr id="14" name="Text 9"/>
          <p:cNvSpPr/>
          <p:nvPr/>
        </p:nvSpPr>
        <p:spPr>
          <a:xfrm>
            <a:off x="6802874" y="3844409"/>
            <a:ext cx="7144941" cy="623887"/>
          </a:xfrm>
          <a:prstGeom prst="rect">
            <a:avLst/>
          </a:prstGeom>
          <a:noFill/>
          <a:ln/>
        </p:spPr>
        <p:txBody>
          <a:bodyPr wrap="square" rtlCol="0" anchor="t"/>
          <a:lstStyle/>
          <a:p>
            <a:pPr marL="0" indent="0">
              <a:lnSpc>
                <a:spcPts val="2457"/>
              </a:lnSpc>
              <a:buNone/>
            </a:pPr>
            <a:r>
              <a:rPr lang="en-US" sz="1536" dirty="0">
                <a:solidFill>
                  <a:srgbClr val="E0D6DE"/>
                </a:solidFill>
                <a:latin typeface="Noto Sans TC" pitchFamily="34" charset="0"/>
                <a:ea typeface="Noto Sans TC" pitchFamily="34" charset="-122"/>
                <a:cs typeface="Noto Sans TC" pitchFamily="34" charset="-120"/>
              </a:rPr>
              <a:t>Respecting and promoting the authentic cultural heritage of host communities.</a:t>
            </a:r>
            <a:endParaRPr lang="en-US" sz="1536" dirty="0"/>
          </a:p>
        </p:txBody>
      </p:sp>
      <p:sp>
        <p:nvSpPr>
          <p:cNvPr id="15" name="Shape 10"/>
          <p:cNvSpPr/>
          <p:nvPr/>
        </p:nvSpPr>
        <p:spPr>
          <a:xfrm>
            <a:off x="6168985" y="4882753"/>
            <a:ext cx="438864" cy="438864"/>
          </a:xfrm>
          <a:prstGeom prst="roundRect">
            <a:avLst>
              <a:gd name="adj" fmla="val 13334"/>
            </a:avLst>
          </a:prstGeom>
          <a:solidFill>
            <a:srgbClr val="1A1A21"/>
          </a:solidFill>
          <a:ln/>
        </p:spPr>
        <p:txBody>
          <a:bodyPr/>
          <a:lstStyle/>
          <a:p>
            <a:endParaRPr lang="en-IN"/>
          </a:p>
        </p:txBody>
      </p:sp>
      <p:sp>
        <p:nvSpPr>
          <p:cNvPr id="16" name="Text 11"/>
          <p:cNvSpPr/>
          <p:nvPr/>
        </p:nvSpPr>
        <p:spPr>
          <a:xfrm>
            <a:off x="6297692" y="4955858"/>
            <a:ext cx="181332" cy="292537"/>
          </a:xfrm>
          <a:prstGeom prst="rect">
            <a:avLst/>
          </a:prstGeom>
          <a:noFill/>
          <a:ln/>
        </p:spPr>
        <p:txBody>
          <a:bodyPr wrap="none" rtlCol="0" anchor="t"/>
          <a:lstStyle/>
          <a:p>
            <a:pPr marL="0" indent="0" algn="ctr">
              <a:lnSpc>
                <a:spcPts val="2304"/>
              </a:lnSpc>
              <a:buNone/>
            </a:pPr>
            <a:r>
              <a:rPr lang="en-US" sz="2304" dirty="0">
                <a:solidFill>
                  <a:srgbClr val="B380FF"/>
                </a:solidFill>
                <a:latin typeface="Sora" pitchFamily="34" charset="0"/>
                <a:ea typeface="Sora" pitchFamily="34" charset="-122"/>
                <a:cs typeface="Sora" pitchFamily="34" charset="-120"/>
              </a:rPr>
              <a:t>3</a:t>
            </a:r>
            <a:endParaRPr lang="en-US" sz="2304" dirty="0"/>
          </a:p>
        </p:txBody>
      </p:sp>
      <p:sp>
        <p:nvSpPr>
          <p:cNvPr id="17" name="Text 12"/>
          <p:cNvSpPr/>
          <p:nvPr/>
        </p:nvSpPr>
        <p:spPr>
          <a:xfrm>
            <a:off x="6802874" y="4882753"/>
            <a:ext cx="3119676" cy="304800"/>
          </a:xfrm>
          <a:prstGeom prst="rect">
            <a:avLst/>
          </a:prstGeom>
          <a:noFill/>
          <a:ln/>
        </p:spPr>
        <p:txBody>
          <a:bodyPr wrap="none" rtlCol="0" anchor="t"/>
          <a:lstStyle/>
          <a:p>
            <a:pPr marL="0" indent="0">
              <a:lnSpc>
                <a:spcPts val="2400"/>
              </a:lnSpc>
              <a:buNone/>
            </a:pPr>
            <a:r>
              <a:rPr lang="en-US" sz="1920" dirty="0">
                <a:solidFill>
                  <a:srgbClr val="B380FF"/>
                </a:solidFill>
                <a:latin typeface="Sora" pitchFamily="34" charset="0"/>
                <a:ea typeface="Sora" pitchFamily="34" charset="-122"/>
                <a:cs typeface="Sora" pitchFamily="34" charset="-120"/>
              </a:rPr>
              <a:t>Economic Empowerment</a:t>
            </a:r>
            <a:endParaRPr lang="en-US" sz="1920" dirty="0"/>
          </a:p>
        </p:txBody>
      </p:sp>
      <p:sp>
        <p:nvSpPr>
          <p:cNvPr id="18" name="Text 13"/>
          <p:cNvSpPr/>
          <p:nvPr/>
        </p:nvSpPr>
        <p:spPr>
          <a:xfrm>
            <a:off x="6802874" y="5304473"/>
            <a:ext cx="7144941" cy="623887"/>
          </a:xfrm>
          <a:prstGeom prst="rect">
            <a:avLst/>
          </a:prstGeom>
          <a:noFill/>
          <a:ln/>
        </p:spPr>
        <p:txBody>
          <a:bodyPr wrap="square" rtlCol="0" anchor="t"/>
          <a:lstStyle/>
          <a:p>
            <a:pPr marL="0" indent="0">
              <a:lnSpc>
                <a:spcPts val="2457"/>
              </a:lnSpc>
              <a:buNone/>
            </a:pPr>
            <a:r>
              <a:rPr lang="en-US" sz="1536" dirty="0">
                <a:solidFill>
                  <a:srgbClr val="E0D6DE"/>
                </a:solidFill>
                <a:latin typeface="Noto Sans TC" pitchFamily="34" charset="0"/>
                <a:ea typeface="Noto Sans TC" pitchFamily="34" charset="-122"/>
                <a:cs typeface="Noto Sans TC" pitchFamily="34" charset="-120"/>
              </a:rPr>
              <a:t>Ensuring that tourism benefits local economies and improves the livelihoods of residents.</a:t>
            </a:r>
            <a:endParaRPr lang="en-US" sz="1536" dirty="0"/>
          </a:p>
        </p:txBody>
      </p:sp>
      <p:sp>
        <p:nvSpPr>
          <p:cNvPr id="19" name="Shape 14"/>
          <p:cNvSpPr/>
          <p:nvPr/>
        </p:nvSpPr>
        <p:spPr>
          <a:xfrm>
            <a:off x="6168985" y="6342817"/>
            <a:ext cx="438864" cy="438864"/>
          </a:xfrm>
          <a:prstGeom prst="roundRect">
            <a:avLst>
              <a:gd name="adj" fmla="val 13334"/>
            </a:avLst>
          </a:prstGeom>
          <a:solidFill>
            <a:srgbClr val="1A1A21"/>
          </a:solidFill>
          <a:ln/>
        </p:spPr>
        <p:txBody>
          <a:bodyPr/>
          <a:lstStyle/>
          <a:p>
            <a:endParaRPr lang="en-IN"/>
          </a:p>
        </p:txBody>
      </p:sp>
      <p:sp>
        <p:nvSpPr>
          <p:cNvPr id="20" name="Text 15"/>
          <p:cNvSpPr/>
          <p:nvPr/>
        </p:nvSpPr>
        <p:spPr>
          <a:xfrm>
            <a:off x="6293048" y="6415921"/>
            <a:ext cx="190738" cy="292537"/>
          </a:xfrm>
          <a:prstGeom prst="rect">
            <a:avLst/>
          </a:prstGeom>
          <a:noFill/>
          <a:ln/>
        </p:spPr>
        <p:txBody>
          <a:bodyPr wrap="none" rtlCol="0" anchor="t"/>
          <a:lstStyle/>
          <a:p>
            <a:pPr marL="0" indent="0" algn="ctr">
              <a:lnSpc>
                <a:spcPts val="2304"/>
              </a:lnSpc>
              <a:buNone/>
            </a:pPr>
            <a:r>
              <a:rPr lang="en-US" sz="2304" dirty="0">
                <a:solidFill>
                  <a:srgbClr val="B380FF"/>
                </a:solidFill>
                <a:latin typeface="Sora" pitchFamily="34" charset="0"/>
                <a:ea typeface="Sora" pitchFamily="34" charset="-122"/>
                <a:cs typeface="Sora" pitchFamily="34" charset="-120"/>
              </a:rPr>
              <a:t>4</a:t>
            </a:r>
            <a:endParaRPr lang="en-US" sz="2304" dirty="0"/>
          </a:p>
        </p:txBody>
      </p:sp>
      <p:sp>
        <p:nvSpPr>
          <p:cNvPr id="21" name="Text 16"/>
          <p:cNvSpPr/>
          <p:nvPr/>
        </p:nvSpPr>
        <p:spPr>
          <a:xfrm>
            <a:off x="6802874" y="6342817"/>
            <a:ext cx="3297793" cy="304800"/>
          </a:xfrm>
          <a:prstGeom prst="rect">
            <a:avLst/>
          </a:prstGeom>
          <a:noFill/>
          <a:ln/>
        </p:spPr>
        <p:txBody>
          <a:bodyPr wrap="none" rtlCol="0" anchor="t"/>
          <a:lstStyle/>
          <a:p>
            <a:pPr marL="0" indent="0">
              <a:lnSpc>
                <a:spcPts val="2400"/>
              </a:lnSpc>
              <a:buNone/>
            </a:pPr>
            <a:r>
              <a:rPr lang="en-US" sz="1920" dirty="0">
                <a:solidFill>
                  <a:srgbClr val="B380FF"/>
                </a:solidFill>
                <a:latin typeface="Sora" pitchFamily="34" charset="0"/>
                <a:ea typeface="Sora" pitchFamily="34" charset="-122"/>
                <a:cs typeface="Sora" pitchFamily="34" charset="-120"/>
              </a:rPr>
              <a:t>Stakeholder Collaboration</a:t>
            </a:r>
            <a:endParaRPr lang="en-US" sz="1920" dirty="0"/>
          </a:p>
        </p:txBody>
      </p:sp>
      <p:sp>
        <p:nvSpPr>
          <p:cNvPr id="22" name="Text 17"/>
          <p:cNvSpPr/>
          <p:nvPr/>
        </p:nvSpPr>
        <p:spPr>
          <a:xfrm>
            <a:off x="6802874" y="6764536"/>
            <a:ext cx="7144941" cy="623887"/>
          </a:xfrm>
          <a:prstGeom prst="rect">
            <a:avLst/>
          </a:prstGeom>
          <a:noFill/>
          <a:ln/>
        </p:spPr>
        <p:txBody>
          <a:bodyPr wrap="square" rtlCol="0" anchor="t"/>
          <a:lstStyle/>
          <a:p>
            <a:pPr marL="0" indent="0">
              <a:lnSpc>
                <a:spcPts val="2457"/>
              </a:lnSpc>
              <a:buNone/>
            </a:pPr>
            <a:r>
              <a:rPr lang="en-US" sz="1536" dirty="0">
                <a:solidFill>
                  <a:srgbClr val="E0D6DE"/>
                </a:solidFill>
                <a:latin typeface="Noto Sans TC" pitchFamily="34" charset="0"/>
                <a:ea typeface="Noto Sans TC" pitchFamily="34" charset="-122"/>
                <a:cs typeface="Noto Sans TC" pitchFamily="34" charset="-120"/>
              </a:rPr>
              <a:t>Fostering partnerships between industry, government, and communities to achieve sustainable outcomes.</a:t>
            </a:r>
            <a:endParaRPr lang="en-US" sz="1536"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369147" y="2799040"/>
            <a:ext cx="5036106" cy="2631400"/>
          </a:xfrm>
          <a:prstGeom prst="rect">
            <a:avLst/>
          </a:prstGeom>
        </p:spPr>
      </p:pic>
      <p:sp>
        <p:nvSpPr>
          <p:cNvPr id="6" name="Text 1"/>
          <p:cNvSpPr/>
          <p:nvPr/>
        </p:nvSpPr>
        <p:spPr>
          <a:xfrm>
            <a:off x="630079" y="921901"/>
            <a:ext cx="7438906" cy="562570"/>
          </a:xfrm>
          <a:prstGeom prst="rect">
            <a:avLst/>
          </a:prstGeom>
          <a:noFill/>
          <a:ln/>
        </p:spPr>
        <p:txBody>
          <a:bodyPr wrap="none" rtlCol="0" anchor="t"/>
          <a:lstStyle/>
          <a:p>
            <a:pPr marL="0" indent="0">
              <a:lnSpc>
                <a:spcPts val="4430"/>
              </a:lnSpc>
              <a:buNone/>
            </a:pPr>
            <a:r>
              <a:rPr lang="en-US" sz="3544" dirty="0">
                <a:solidFill>
                  <a:srgbClr val="B380FF"/>
                </a:solidFill>
                <a:latin typeface="Sora" pitchFamily="34" charset="0"/>
                <a:ea typeface="Sora" pitchFamily="34" charset="-122"/>
                <a:cs typeface="Sora" pitchFamily="34" charset="-120"/>
              </a:rPr>
              <a:t>Tourism Marketing and Branding</a:t>
            </a:r>
            <a:endParaRPr lang="en-US" sz="3544" dirty="0"/>
          </a:p>
        </p:txBody>
      </p:sp>
      <p:sp>
        <p:nvSpPr>
          <p:cNvPr id="7" name="Shape 2"/>
          <p:cNvSpPr/>
          <p:nvPr/>
        </p:nvSpPr>
        <p:spPr>
          <a:xfrm>
            <a:off x="630079" y="1754505"/>
            <a:ext cx="7883842" cy="1325285"/>
          </a:xfrm>
          <a:prstGeom prst="roundRect">
            <a:avLst>
              <a:gd name="adj" fmla="val 4075"/>
            </a:avLst>
          </a:prstGeom>
          <a:solidFill>
            <a:srgbClr val="1A1A21"/>
          </a:solidFill>
          <a:ln/>
        </p:spPr>
        <p:txBody>
          <a:bodyPr/>
          <a:lstStyle/>
          <a:p>
            <a:endParaRPr lang="en-IN"/>
          </a:p>
        </p:txBody>
      </p:sp>
      <p:sp>
        <p:nvSpPr>
          <p:cNvPr id="8" name="Text 3"/>
          <p:cNvSpPr/>
          <p:nvPr/>
        </p:nvSpPr>
        <p:spPr>
          <a:xfrm>
            <a:off x="810101" y="1934528"/>
            <a:ext cx="2443282" cy="281226"/>
          </a:xfrm>
          <a:prstGeom prst="rect">
            <a:avLst/>
          </a:prstGeom>
          <a:noFill/>
          <a:ln/>
        </p:spPr>
        <p:txBody>
          <a:bodyPr wrap="none" rtlCol="0" anchor="t"/>
          <a:lstStyle/>
          <a:p>
            <a:pPr marL="0" indent="0">
              <a:lnSpc>
                <a:spcPts val="2215"/>
              </a:lnSpc>
              <a:buNone/>
            </a:pPr>
            <a:r>
              <a:rPr lang="en-US" sz="1772" dirty="0">
                <a:solidFill>
                  <a:srgbClr val="B380FF"/>
                </a:solidFill>
                <a:latin typeface="Sora" pitchFamily="34" charset="0"/>
                <a:ea typeface="Sora" pitchFamily="34" charset="-122"/>
                <a:cs typeface="Sora" pitchFamily="34" charset="-120"/>
              </a:rPr>
              <a:t>Destination Branding</a:t>
            </a:r>
            <a:endParaRPr lang="en-US" sz="1772" dirty="0"/>
          </a:p>
        </p:txBody>
      </p:sp>
      <p:sp>
        <p:nvSpPr>
          <p:cNvPr id="9" name="Text 4"/>
          <p:cNvSpPr/>
          <p:nvPr/>
        </p:nvSpPr>
        <p:spPr>
          <a:xfrm>
            <a:off x="810101" y="2323743"/>
            <a:ext cx="7523798" cy="576024"/>
          </a:xfrm>
          <a:prstGeom prst="rect">
            <a:avLst/>
          </a:prstGeom>
          <a:noFill/>
          <a:ln/>
        </p:spPr>
        <p:txBody>
          <a:bodyPr wrap="square" rtlCol="0" anchor="t"/>
          <a:lstStyle/>
          <a:p>
            <a:pPr marL="0" indent="0">
              <a:lnSpc>
                <a:spcPts val="2268"/>
              </a:lnSpc>
              <a:buNone/>
            </a:pPr>
            <a:r>
              <a:rPr lang="en-US" sz="1418" dirty="0">
                <a:solidFill>
                  <a:srgbClr val="E0D6DE"/>
                </a:solidFill>
                <a:latin typeface="Noto Sans TC" pitchFamily="34" charset="0"/>
                <a:ea typeface="Noto Sans TC" pitchFamily="34" charset="-122"/>
                <a:cs typeface="Noto Sans TC" pitchFamily="34" charset="-120"/>
              </a:rPr>
              <a:t>Crafting a unique and compelling brand identity to differentiate a destination in the global market.</a:t>
            </a:r>
            <a:endParaRPr lang="en-US" sz="1418" dirty="0"/>
          </a:p>
        </p:txBody>
      </p:sp>
      <p:sp>
        <p:nvSpPr>
          <p:cNvPr id="10" name="Shape 5"/>
          <p:cNvSpPr/>
          <p:nvPr/>
        </p:nvSpPr>
        <p:spPr>
          <a:xfrm>
            <a:off x="630079" y="3259812"/>
            <a:ext cx="7883842" cy="1037273"/>
          </a:xfrm>
          <a:prstGeom prst="roundRect">
            <a:avLst>
              <a:gd name="adj" fmla="val 5207"/>
            </a:avLst>
          </a:prstGeom>
          <a:solidFill>
            <a:srgbClr val="1A1A21"/>
          </a:solidFill>
          <a:ln/>
        </p:spPr>
        <p:txBody>
          <a:bodyPr/>
          <a:lstStyle/>
          <a:p>
            <a:endParaRPr lang="en-IN"/>
          </a:p>
        </p:txBody>
      </p:sp>
      <p:sp>
        <p:nvSpPr>
          <p:cNvPr id="11" name="Text 6"/>
          <p:cNvSpPr/>
          <p:nvPr/>
        </p:nvSpPr>
        <p:spPr>
          <a:xfrm>
            <a:off x="810101" y="3439835"/>
            <a:ext cx="2250400" cy="281226"/>
          </a:xfrm>
          <a:prstGeom prst="rect">
            <a:avLst/>
          </a:prstGeom>
          <a:noFill/>
          <a:ln/>
        </p:spPr>
        <p:txBody>
          <a:bodyPr wrap="none" rtlCol="0" anchor="t"/>
          <a:lstStyle/>
          <a:p>
            <a:pPr marL="0" indent="0">
              <a:lnSpc>
                <a:spcPts val="2215"/>
              </a:lnSpc>
              <a:buNone/>
            </a:pPr>
            <a:r>
              <a:rPr lang="en-US" sz="1772" dirty="0">
                <a:solidFill>
                  <a:srgbClr val="B380FF"/>
                </a:solidFill>
                <a:latin typeface="Sora" pitchFamily="34" charset="0"/>
                <a:ea typeface="Sora" pitchFamily="34" charset="-122"/>
                <a:cs typeface="Sora" pitchFamily="34" charset="-120"/>
              </a:rPr>
              <a:t>Digital Strategies</a:t>
            </a:r>
            <a:endParaRPr lang="en-US" sz="1772" dirty="0"/>
          </a:p>
        </p:txBody>
      </p:sp>
      <p:sp>
        <p:nvSpPr>
          <p:cNvPr id="12" name="Text 7"/>
          <p:cNvSpPr/>
          <p:nvPr/>
        </p:nvSpPr>
        <p:spPr>
          <a:xfrm>
            <a:off x="810101" y="3829050"/>
            <a:ext cx="7523798" cy="288012"/>
          </a:xfrm>
          <a:prstGeom prst="rect">
            <a:avLst/>
          </a:prstGeom>
          <a:noFill/>
          <a:ln/>
        </p:spPr>
        <p:txBody>
          <a:bodyPr wrap="none" rtlCol="0" anchor="t"/>
          <a:lstStyle/>
          <a:p>
            <a:pPr marL="0" indent="0">
              <a:lnSpc>
                <a:spcPts val="2268"/>
              </a:lnSpc>
              <a:buNone/>
            </a:pPr>
            <a:r>
              <a:rPr lang="en-US" sz="1418" dirty="0">
                <a:solidFill>
                  <a:srgbClr val="E0D6DE"/>
                </a:solidFill>
                <a:latin typeface="Noto Sans TC" pitchFamily="34" charset="0"/>
                <a:ea typeface="Noto Sans TC" pitchFamily="34" charset="-122"/>
                <a:cs typeface="Noto Sans TC" pitchFamily="34" charset="-120"/>
              </a:rPr>
              <a:t>Leveraging digital platforms and social media to reach and engage with target audiences.</a:t>
            </a:r>
            <a:endParaRPr lang="en-US" sz="1418" dirty="0"/>
          </a:p>
        </p:txBody>
      </p:sp>
      <p:sp>
        <p:nvSpPr>
          <p:cNvPr id="13" name="Shape 8"/>
          <p:cNvSpPr/>
          <p:nvPr/>
        </p:nvSpPr>
        <p:spPr>
          <a:xfrm>
            <a:off x="630079" y="4477107"/>
            <a:ext cx="7883842" cy="1325285"/>
          </a:xfrm>
          <a:prstGeom prst="roundRect">
            <a:avLst>
              <a:gd name="adj" fmla="val 4075"/>
            </a:avLst>
          </a:prstGeom>
          <a:solidFill>
            <a:srgbClr val="1A1A21"/>
          </a:solidFill>
          <a:ln/>
        </p:spPr>
        <p:txBody>
          <a:bodyPr/>
          <a:lstStyle/>
          <a:p>
            <a:endParaRPr lang="en-IN"/>
          </a:p>
        </p:txBody>
      </p:sp>
      <p:sp>
        <p:nvSpPr>
          <p:cNvPr id="14" name="Text 9"/>
          <p:cNvSpPr/>
          <p:nvPr/>
        </p:nvSpPr>
        <p:spPr>
          <a:xfrm>
            <a:off x="810101" y="4657130"/>
            <a:ext cx="2921437" cy="281226"/>
          </a:xfrm>
          <a:prstGeom prst="rect">
            <a:avLst/>
          </a:prstGeom>
          <a:noFill/>
          <a:ln/>
        </p:spPr>
        <p:txBody>
          <a:bodyPr wrap="none" rtlCol="0" anchor="t"/>
          <a:lstStyle/>
          <a:p>
            <a:pPr marL="0" indent="0">
              <a:lnSpc>
                <a:spcPts val="2215"/>
              </a:lnSpc>
              <a:buNone/>
            </a:pPr>
            <a:r>
              <a:rPr lang="en-US" sz="1772" dirty="0">
                <a:solidFill>
                  <a:srgbClr val="B380FF"/>
                </a:solidFill>
                <a:latin typeface="Sora" pitchFamily="34" charset="0"/>
                <a:ea typeface="Sora" pitchFamily="34" charset="-122"/>
                <a:cs typeface="Sora" pitchFamily="34" charset="-120"/>
              </a:rPr>
              <a:t>Personalized Experiences</a:t>
            </a:r>
            <a:endParaRPr lang="en-US" sz="1772" dirty="0"/>
          </a:p>
        </p:txBody>
      </p:sp>
      <p:sp>
        <p:nvSpPr>
          <p:cNvPr id="15" name="Text 10"/>
          <p:cNvSpPr/>
          <p:nvPr/>
        </p:nvSpPr>
        <p:spPr>
          <a:xfrm>
            <a:off x="810101" y="5046345"/>
            <a:ext cx="7523798" cy="576024"/>
          </a:xfrm>
          <a:prstGeom prst="rect">
            <a:avLst/>
          </a:prstGeom>
          <a:noFill/>
          <a:ln/>
        </p:spPr>
        <p:txBody>
          <a:bodyPr wrap="square" rtlCol="0" anchor="t"/>
          <a:lstStyle/>
          <a:p>
            <a:pPr marL="0" indent="0">
              <a:lnSpc>
                <a:spcPts val="2268"/>
              </a:lnSpc>
              <a:buNone/>
            </a:pPr>
            <a:r>
              <a:rPr lang="en-US" sz="1418" dirty="0">
                <a:solidFill>
                  <a:srgbClr val="E0D6DE"/>
                </a:solidFill>
                <a:latin typeface="Noto Sans TC" pitchFamily="34" charset="0"/>
                <a:ea typeface="Noto Sans TC" pitchFamily="34" charset="-122"/>
                <a:cs typeface="Noto Sans TC" pitchFamily="34" charset="-120"/>
              </a:rPr>
              <a:t>Curating tailored tourism products and services to meet the evolving needs and preferences of travelers.</a:t>
            </a:r>
            <a:endParaRPr lang="en-US" sz="1418" dirty="0"/>
          </a:p>
        </p:txBody>
      </p:sp>
      <p:sp>
        <p:nvSpPr>
          <p:cNvPr id="16" name="Shape 11"/>
          <p:cNvSpPr/>
          <p:nvPr/>
        </p:nvSpPr>
        <p:spPr>
          <a:xfrm>
            <a:off x="630079" y="5982414"/>
            <a:ext cx="7883842" cy="1325285"/>
          </a:xfrm>
          <a:prstGeom prst="roundRect">
            <a:avLst>
              <a:gd name="adj" fmla="val 4075"/>
            </a:avLst>
          </a:prstGeom>
          <a:solidFill>
            <a:srgbClr val="1A1A21"/>
          </a:solidFill>
          <a:ln/>
        </p:spPr>
        <p:txBody>
          <a:bodyPr/>
          <a:lstStyle/>
          <a:p>
            <a:endParaRPr lang="en-IN"/>
          </a:p>
        </p:txBody>
      </p:sp>
      <p:sp>
        <p:nvSpPr>
          <p:cNvPr id="17" name="Text 12"/>
          <p:cNvSpPr/>
          <p:nvPr/>
        </p:nvSpPr>
        <p:spPr>
          <a:xfrm>
            <a:off x="810101" y="6162437"/>
            <a:ext cx="2703671" cy="281226"/>
          </a:xfrm>
          <a:prstGeom prst="rect">
            <a:avLst/>
          </a:prstGeom>
          <a:noFill/>
          <a:ln/>
        </p:spPr>
        <p:txBody>
          <a:bodyPr wrap="none" rtlCol="0" anchor="t"/>
          <a:lstStyle/>
          <a:p>
            <a:pPr marL="0" indent="0">
              <a:lnSpc>
                <a:spcPts val="2215"/>
              </a:lnSpc>
              <a:buNone/>
            </a:pPr>
            <a:r>
              <a:rPr lang="en-US" sz="1772" dirty="0">
                <a:solidFill>
                  <a:srgbClr val="B380FF"/>
                </a:solidFill>
                <a:latin typeface="Sora" pitchFamily="34" charset="0"/>
                <a:ea typeface="Sora" pitchFamily="34" charset="-122"/>
                <a:cs typeface="Sora" pitchFamily="34" charset="-120"/>
              </a:rPr>
              <a:t>Responsible Promotion</a:t>
            </a:r>
            <a:endParaRPr lang="en-US" sz="1772" dirty="0"/>
          </a:p>
        </p:txBody>
      </p:sp>
      <p:sp>
        <p:nvSpPr>
          <p:cNvPr id="18" name="Text 13"/>
          <p:cNvSpPr/>
          <p:nvPr/>
        </p:nvSpPr>
        <p:spPr>
          <a:xfrm>
            <a:off x="810101" y="6551652"/>
            <a:ext cx="7523798" cy="576024"/>
          </a:xfrm>
          <a:prstGeom prst="rect">
            <a:avLst/>
          </a:prstGeom>
          <a:noFill/>
          <a:ln/>
        </p:spPr>
        <p:txBody>
          <a:bodyPr wrap="square" rtlCol="0" anchor="t"/>
          <a:lstStyle/>
          <a:p>
            <a:pPr marL="0" indent="0">
              <a:lnSpc>
                <a:spcPts val="2268"/>
              </a:lnSpc>
              <a:buNone/>
            </a:pPr>
            <a:r>
              <a:rPr lang="en-US" sz="1418" dirty="0">
                <a:solidFill>
                  <a:srgbClr val="E0D6DE"/>
                </a:solidFill>
                <a:latin typeface="Noto Sans TC" pitchFamily="34" charset="0"/>
                <a:ea typeface="Noto Sans TC" pitchFamily="34" charset="-122"/>
                <a:cs typeface="Noto Sans TC" pitchFamily="34" charset="-120"/>
              </a:rPr>
              <a:t>Promoting destinations in a way that balances tourism growth with environmental and cultural preservation.</a:t>
            </a:r>
            <a:endParaRPr lang="en-US" sz="1418"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64084"/>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864084"/>
          </a:xfrm>
          <a:prstGeom prst="rect">
            <a:avLst/>
          </a:prstGeom>
        </p:spPr>
      </p:pic>
      <p:pic>
        <p:nvPicPr>
          <p:cNvPr id="5" name="Image 2" descr="preencoded.png"/>
          <p:cNvPicPr>
            <a:picLocks noChangeAspect="1"/>
          </p:cNvPicPr>
          <p:nvPr/>
        </p:nvPicPr>
        <p:blipFill>
          <a:blip r:embed="rId5"/>
          <a:stretch>
            <a:fillRect/>
          </a:stretch>
        </p:blipFill>
        <p:spPr>
          <a:xfrm>
            <a:off x="215979" y="2747248"/>
            <a:ext cx="5054322" cy="3369588"/>
          </a:xfrm>
          <a:prstGeom prst="rect">
            <a:avLst/>
          </a:prstGeom>
        </p:spPr>
      </p:pic>
      <p:sp>
        <p:nvSpPr>
          <p:cNvPr id="6" name="Text 1"/>
          <p:cNvSpPr/>
          <p:nvPr/>
        </p:nvSpPr>
        <p:spPr>
          <a:xfrm>
            <a:off x="6091238" y="475178"/>
            <a:ext cx="7934325" cy="1080135"/>
          </a:xfrm>
          <a:prstGeom prst="rect">
            <a:avLst/>
          </a:prstGeom>
          <a:noFill/>
          <a:ln/>
        </p:spPr>
        <p:txBody>
          <a:bodyPr wrap="square" rtlCol="0" anchor="t"/>
          <a:lstStyle/>
          <a:p>
            <a:pPr marL="0" indent="0">
              <a:lnSpc>
                <a:spcPts val="4253"/>
              </a:lnSpc>
              <a:buNone/>
            </a:pPr>
            <a:r>
              <a:rPr lang="en-US" sz="3402" dirty="0">
                <a:solidFill>
                  <a:srgbClr val="B380FF"/>
                </a:solidFill>
                <a:latin typeface="Sora" pitchFamily="34" charset="0"/>
                <a:ea typeface="Sora" pitchFamily="34" charset="-122"/>
                <a:cs typeface="Sora" pitchFamily="34" charset="-120"/>
              </a:rPr>
              <a:t>Tourism Operations and Management</a:t>
            </a:r>
            <a:endParaRPr lang="en-US" sz="3402" dirty="0"/>
          </a:p>
        </p:txBody>
      </p:sp>
      <p:pic>
        <p:nvPicPr>
          <p:cNvPr id="7" name="Image 3" descr="preencoded.png"/>
          <p:cNvPicPr>
            <a:picLocks noChangeAspect="1"/>
          </p:cNvPicPr>
          <p:nvPr/>
        </p:nvPicPr>
        <p:blipFill>
          <a:blip r:embed="rId6"/>
          <a:stretch>
            <a:fillRect/>
          </a:stretch>
        </p:blipFill>
        <p:spPr>
          <a:xfrm>
            <a:off x="6091238" y="1814513"/>
            <a:ext cx="431959" cy="431959"/>
          </a:xfrm>
          <a:prstGeom prst="rect">
            <a:avLst/>
          </a:prstGeom>
        </p:spPr>
      </p:pic>
      <p:sp>
        <p:nvSpPr>
          <p:cNvPr id="8" name="Text 2"/>
          <p:cNvSpPr/>
          <p:nvPr/>
        </p:nvSpPr>
        <p:spPr>
          <a:xfrm>
            <a:off x="6091238" y="2419231"/>
            <a:ext cx="2160270"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Customer Service</a:t>
            </a:r>
            <a:endParaRPr lang="en-US" sz="1701" dirty="0"/>
          </a:p>
        </p:txBody>
      </p:sp>
      <p:sp>
        <p:nvSpPr>
          <p:cNvPr id="9" name="Text 3"/>
          <p:cNvSpPr/>
          <p:nvPr/>
        </p:nvSpPr>
        <p:spPr>
          <a:xfrm>
            <a:off x="6091238" y="2792730"/>
            <a:ext cx="7934325" cy="276582"/>
          </a:xfrm>
          <a:prstGeom prst="rect">
            <a:avLst/>
          </a:prstGeom>
          <a:noFill/>
          <a:ln/>
        </p:spPr>
        <p:txBody>
          <a:bodyPr wrap="non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Providing exceptional experiences that exceed guest expectations.</a:t>
            </a:r>
            <a:endParaRPr lang="en-US" sz="1361" dirty="0"/>
          </a:p>
        </p:txBody>
      </p:sp>
      <p:pic>
        <p:nvPicPr>
          <p:cNvPr id="10" name="Image 4" descr="preencoded.png"/>
          <p:cNvPicPr>
            <a:picLocks noChangeAspect="1"/>
          </p:cNvPicPr>
          <p:nvPr/>
        </p:nvPicPr>
        <p:blipFill>
          <a:blip r:embed="rId7"/>
          <a:stretch>
            <a:fillRect/>
          </a:stretch>
        </p:blipFill>
        <p:spPr>
          <a:xfrm>
            <a:off x="6091238" y="3587710"/>
            <a:ext cx="431959" cy="431959"/>
          </a:xfrm>
          <a:prstGeom prst="rect">
            <a:avLst/>
          </a:prstGeom>
        </p:spPr>
      </p:pic>
      <p:sp>
        <p:nvSpPr>
          <p:cNvPr id="11" name="Text 4"/>
          <p:cNvSpPr/>
          <p:nvPr/>
        </p:nvSpPr>
        <p:spPr>
          <a:xfrm>
            <a:off x="6091238" y="4192429"/>
            <a:ext cx="2441734"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Revenue Management</a:t>
            </a:r>
            <a:endParaRPr lang="en-US" sz="1701" dirty="0"/>
          </a:p>
        </p:txBody>
      </p:sp>
      <p:sp>
        <p:nvSpPr>
          <p:cNvPr id="12" name="Text 5"/>
          <p:cNvSpPr/>
          <p:nvPr/>
        </p:nvSpPr>
        <p:spPr>
          <a:xfrm>
            <a:off x="6091238" y="4565928"/>
            <a:ext cx="7934325" cy="276582"/>
          </a:xfrm>
          <a:prstGeom prst="rect">
            <a:avLst/>
          </a:prstGeom>
          <a:noFill/>
          <a:ln/>
        </p:spPr>
        <p:txBody>
          <a:bodyPr wrap="non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Optimizing pricing and inventory to maximize profitability.</a:t>
            </a:r>
            <a:endParaRPr lang="en-US" sz="1361" dirty="0"/>
          </a:p>
        </p:txBody>
      </p:sp>
      <p:pic>
        <p:nvPicPr>
          <p:cNvPr id="13" name="Image 5" descr="preencoded.png"/>
          <p:cNvPicPr>
            <a:picLocks noChangeAspect="1"/>
          </p:cNvPicPr>
          <p:nvPr/>
        </p:nvPicPr>
        <p:blipFill>
          <a:blip r:embed="rId8"/>
          <a:stretch>
            <a:fillRect/>
          </a:stretch>
        </p:blipFill>
        <p:spPr>
          <a:xfrm>
            <a:off x="6091238" y="5360908"/>
            <a:ext cx="431959" cy="431959"/>
          </a:xfrm>
          <a:prstGeom prst="rect">
            <a:avLst/>
          </a:prstGeom>
        </p:spPr>
      </p:pic>
      <p:sp>
        <p:nvSpPr>
          <p:cNvPr id="14" name="Text 6"/>
          <p:cNvSpPr/>
          <p:nvPr/>
        </p:nvSpPr>
        <p:spPr>
          <a:xfrm>
            <a:off x="6091238" y="5965627"/>
            <a:ext cx="2160270"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Risk Management</a:t>
            </a:r>
            <a:endParaRPr lang="en-US" sz="1701" dirty="0"/>
          </a:p>
        </p:txBody>
      </p:sp>
      <p:sp>
        <p:nvSpPr>
          <p:cNvPr id="15" name="Text 7"/>
          <p:cNvSpPr/>
          <p:nvPr/>
        </p:nvSpPr>
        <p:spPr>
          <a:xfrm>
            <a:off x="6091238" y="6339126"/>
            <a:ext cx="7934325" cy="276582"/>
          </a:xfrm>
          <a:prstGeom prst="rect">
            <a:avLst/>
          </a:prstGeom>
          <a:noFill/>
          <a:ln/>
        </p:spPr>
        <p:txBody>
          <a:bodyPr wrap="non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Identifying and mitigating potential operational risks and disruptions.</a:t>
            </a:r>
            <a:endParaRPr lang="en-US" sz="1361" dirty="0"/>
          </a:p>
        </p:txBody>
      </p:sp>
      <p:pic>
        <p:nvPicPr>
          <p:cNvPr id="16" name="Image 6" descr="preencoded.png"/>
          <p:cNvPicPr>
            <a:picLocks noChangeAspect="1"/>
          </p:cNvPicPr>
          <p:nvPr/>
        </p:nvPicPr>
        <p:blipFill>
          <a:blip r:embed="rId9"/>
          <a:stretch>
            <a:fillRect/>
          </a:stretch>
        </p:blipFill>
        <p:spPr>
          <a:xfrm>
            <a:off x="6091238" y="7134106"/>
            <a:ext cx="431959" cy="431959"/>
          </a:xfrm>
          <a:prstGeom prst="rect">
            <a:avLst/>
          </a:prstGeom>
        </p:spPr>
      </p:pic>
      <p:sp>
        <p:nvSpPr>
          <p:cNvPr id="17" name="Text 8"/>
          <p:cNvSpPr/>
          <p:nvPr/>
        </p:nvSpPr>
        <p:spPr>
          <a:xfrm>
            <a:off x="6091238" y="7738824"/>
            <a:ext cx="2160270" cy="269915"/>
          </a:xfrm>
          <a:prstGeom prst="rect">
            <a:avLst/>
          </a:prstGeom>
          <a:noFill/>
          <a:ln/>
        </p:spPr>
        <p:txBody>
          <a:bodyPr wrap="none" rtlCol="0" anchor="t"/>
          <a:lstStyle/>
          <a:p>
            <a:pPr marL="0" indent="0" algn="l">
              <a:lnSpc>
                <a:spcPts val="2126"/>
              </a:lnSpc>
              <a:buNone/>
            </a:pPr>
            <a:r>
              <a:rPr lang="en-US" sz="1701" dirty="0">
                <a:solidFill>
                  <a:srgbClr val="B380FF"/>
                </a:solidFill>
                <a:latin typeface="Sora" pitchFamily="34" charset="0"/>
                <a:ea typeface="Sora" pitchFamily="34" charset="-122"/>
                <a:cs typeface="Sora" pitchFamily="34" charset="-120"/>
              </a:rPr>
              <a:t>Quality Assurance</a:t>
            </a:r>
            <a:endParaRPr lang="en-US" sz="1701" dirty="0"/>
          </a:p>
        </p:txBody>
      </p:sp>
      <p:sp>
        <p:nvSpPr>
          <p:cNvPr id="18" name="Text 9"/>
          <p:cNvSpPr/>
          <p:nvPr/>
        </p:nvSpPr>
        <p:spPr>
          <a:xfrm>
            <a:off x="6091238" y="8112323"/>
            <a:ext cx="7934325" cy="276582"/>
          </a:xfrm>
          <a:prstGeom prst="rect">
            <a:avLst/>
          </a:prstGeom>
          <a:noFill/>
          <a:ln/>
        </p:spPr>
        <p:txBody>
          <a:bodyPr wrap="none" rtlCol="0" anchor="t"/>
          <a:lstStyle/>
          <a:p>
            <a:pPr marL="0" indent="0" algn="l">
              <a:lnSpc>
                <a:spcPts val="2177"/>
              </a:lnSpc>
              <a:buNone/>
            </a:pPr>
            <a:r>
              <a:rPr lang="en-US" sz="1361" dirty="0">
                <a:solidFill>
                  <a:srgbClr val="E0D6DE"/>
                </a:solidFill>
                <a:latin typeface="Noto Sans TC" pitchFamily="34" charset="0"/>
                <a:ea typeface="Noto Sans TC" pitchFamily="34" charset="-122"/>
                <a:cs typeface="Noto Sans TC" pitchFamily="34" charset="-120"/>
              </a:rPr>
              <a:t>Maintaining high standards of service and product delivery.</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195"/>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30195"/>
          </a:xfrm>
          <a:prstGeom prst="rect">
            <a:avLst/>
          </a:prstGeom>
        </p:spPr>
      </p:pic>
      <p:pic>
        <p:nvPicPr>
          <p:cNvPr id="5" name="Image 2" descr="preencoded.png"/>
          <p:cNvPicPr>
            <a:picLocks noChangeAspect="1"/>
          </p:cNvPicPr>
          <p:nvPr/>
        </p:nvPicPr>
        <p:blipFill>
          <a:blip r:embed="rId5"/>
          <a:stretch>
            <a:fillRect/>
          </a:stretch>
        </p:blipFill>
        <p:spPr>
          <a:xfrm>
            <a:off x="254913" y="2804517"/>
            <a:ext cx="4976574" cy="2621042"/>
          </a:xfrm>
          <a:prstGeom prst="rect">
            <a:avLst/>
          </a:prstGeom>
        </p:spPr>
      </p:pic>
      <p:sp>
        <p:nvSpPr>
          <p:cNvPr id="6" name="Text 1"/>
          <p:cNvSpPr/>
          <p:nvPr/>
        </p:nvSpPr>
        <p:spPr>
          <a:xfrm>
            <a:off x="6199823" y="560546"/>
            <a:ext cx="7717155" cy="1910953"/>
          </a:xfrm>
          <a:prstGeom prst="rect">
            <a:avLst/>
          </a:prstGeom>
          <a:noFill/>
          <a:ln/>
        </p:spPr>
        <p:txBody>
          <a:bodyPr wrap="square" rtlCol="0" anchor="t"/>
          <a:lstStyle/>
          <a:p>
            <a:pPr marL="0" indent="0">
              <a:lnSpc>
                <a:spcPts val="5016"/>
              </a:lnSpc>
              <a:buNone/>
            </a:pPr>
            <a:r>
              <a:rPr lang="en-US" sz="4013" dirty="0">
                <a:solidFill>
                  <a:srgbClr val="B380FF"/>
                </a:solidFill>
                <a:latin typeface="Sora" pitchFamily="34" charset="0"/>
                <a:ea typeface="Sora" pitchFamily="34" charset="-122"/>
                <a:cs typeface="Sora" pitchFamily="34" charset="-120"/>
              </a:rPr>
              <a:t>Hospitality and Accommodation Management</a:t>
            </a:r>
            <a:endParaRPr lang="en-US" sz="4013" dirty="0"/>
          </a:p>
        </p:txBody>
      </p:sp>
      <p:pic>
        <p:nvPicPr>
          <p:cNvPr id="7" name="Image 3" descr="preencoded.png"/>
          <p:cNvPicPr>
            <a:picLocks noChangeAspect="1"/>
          </p:cNvPicPr>
          <p:nvPr/>
        </p:nvPicPr>
        <p:blipFill>
          <a:blip r:embed="rId6"/>
          <a:stretch>
            <a:fillRect/>
          </a:stretch>
        </p:blipFill>
        <p:spPr>
          <a:xfrm>
            <a:off x="6199823" y="2777252"/>
            <a:ext cx="1019175" cy="1630799"/>
          </a:xfrm>
          <a:prstGeom prst="rect">
            <a:avLst/>
          </a:prstGeom>
        </p:spPr>
      </p:pic>
      <p:sp>
        <p:nvSpPr>
          <p:cNvPr id="8" name="Text 2"/>
          <p:cNvSpPr/>
          <p:nvPr/>
        </p:nvSpPr>
        <p:spPr>
          <a:xfrm>
            <a:off x="7524750" y="2981087"/>
            <a:ext cx="2548057" cy="318492"/>
          </a:xfrm>
          <a:prstGeom prst="rect">
            <a:avLst/>
          </a:prstGeom>
          <a:noFill/>
          <a:ln/>
        </p:spPr>
        <p:txBody>
          <a:bodyPr wrap="none" rtlCol="0" anchor="t"/>
          <a:lstStyle/>
          <a:p>
            <a:pPr marL="0" indent="0" algn="l">
              <a:lnSpc>
                <a:spcPts val="2508"/>
              </a:lnSpc>
              <a:buNone/>
            </a:pPr>
            <a:r>
              <a:rPr lang="en-US" sz="2006" dirty="0">
                <a:solidFill>
                  <a:srgbClr val="B380FF"/>
                </a:solidFill>
                <a:latin typeface="Sora" pitchFamily="34" charset="0"/>
                <a:ea typeface="Sora" pitchFamily="34" charset="-122"/>
                <a:cs typeface="Sora" pitchFamily="34" charset="-120"/>
              </a:rPr>
              <a:t>Guest Experience</a:t>
            </a:r>
            <a:endParaRPr lang="en-US" sz="2006" dirty="0"/>
          </a:p>
        </p:txBody>
      </p:sp>
      <p:sp>
        <p:nvSpPr>
          <p:cNvPr id="9" name="Text 3"/>
          <p:cNvSpPr/>
          <p:nvPr/>
        </p:nvSpPr>
        <p:spPr>
          <a:xfrm>
            <a:off x="7524750" y="3421856"/>
            <a:ext cx="6392228" cy="652224"/>
          </a:xfrm>
          <a:prstGeom prst="rect">
            <a:avLst/>
          </a:prstGeom>
          <a:noFill/>
          <a:ln/>
        </p:spPr>
        <p:txBody>
          <a:bodyPr wrap="square" rtlCol="0" anchor="t"/>
          <a:lstStyle/>
          <a:p>
            <a:pPr marL="0" indent="0" algn="l">
              <a:lnSpc>
                <a:spcPts val="2568"/>
              </a:lnSpc>
              <a:buNone/>
            </a:pPr>
            <a:r>
              <a:rPr lang="en-US" sz="1605" dirty="0">
                <a:solidFill>
                  <a:srgbClr val="E0D6DE"/>
                </a:solidFill>
                <a:latin typeface="Noto Sans TC" pitchFamily="34" charset="0"/>
                <a:ea typeface="Noto Sans TC" pitchFamily="34" charset="-122"/>
                <a:cs typeface="Noto Sans TC" pitchFamily="34" charset="-120"/>
              </a:rPr>
              <a:t>Designing and delivering exceptional guest experiences that exceed expectations.</a:t>
            </a:r>
            <a:endParaRPr lang="en-US" sz="1605" dirty="0"/>
          </a:p>
        </p:txBody>
      </p:sp>
      <p:pic>
        <p:nvPicPr>
          <p:cNvPr id="10" name="Image 4" descr="preencoded.png"/>
          <p:cNvPicPr>
            <a:picLocks noChangeAspect="1"/>
          </p:cNvPicPr>
          <p:nvPr/>
        </p:nvPicPr>
        <p:blipFill>
          <a:blip r:embed="rId7"/>
          <a:stretch>
            <a:fillRect/>
          </a:stretch>
        </p:blipFill>
        <p:spPr>
          <a:xfrm>
            <a:off x="6199823" y="4408051"/>
            <a:ext cx="1019175" cy="1630799"/>
          </a:xfrm>
          <a:prstGeom prst="rect">
            <a:avLst/>
          </a:prstGeom>
        </p:spPr>
      </p:pic>
      <p:sp>
        <p:nvSpPr>
          <p:cNvPr id="11" name="Text 4"/>
          <p:cNvSpPr/>
          <p:nvPr/>
        </p:nvSpPr>
        <p:spPr>
          <a:xfrm>
            <a:off x="7524750" y="4611886"/>
            <a:ext cx="2883813" cy="318492"/>
          </a:xfrm>
          <a:prstGeom prst="rect">
            <a:avLst/>
          </a:prstGeom>
          <a:noFill/>
          <a:ln/>
        </p:spPr>
        <p:txBody>
          <a:bodyPr wrap="none" rtlCol="0" anchor="t"/>
          <a:lstStyle/>
          <a:p>
            <a:pPr marL="0" indent="0" algn="l">
              <a:lnSpc>
                <a:spcPts val="2508"/>
              </a:lnSpc>
              <a:buNone/>
            </a:pPr>
            <a:r>
              <a:rPr lang="en-US" sz="2006" dirty="0">
                <a:solidFill>
                  <a:srgbClr val="B380FF"/>
                </a:solidFill>
                <a:latin typeface="Sora" pitchFamily="34" charset="0"/>
                <a:ea typeface="Sora" pitchFamily="34" charset="-122"/>
                <a:cs typeface="Sora" pitchFamily="34" charset="-120"/>
              </a:rPr>
              <a:t>Operational Efficiency</a:t>
            </a:r>
            <a:endParaRPr lang="en-US" sz="2006" dirty="0"/>
          </a:p>
        </p:txBody>
      </p:sp>
      <p:sp>
        <p:nvSpPr>
          <p:cNvPr id="12" name="Text 5"/>
          <p:cNvSpPr/>
          <p:nvPr/>
        </p:nvSpPr>
        <p:spPr>
          <a:xfrm>
            <a:off x="7524750" y="5052655"/>
            <a:ext cx="6392228" cy="652224"/>
          </a:xfrm>
          <a:prstGeom prst="rect">
            <a:avLst/>
          </a:prstGeom>
          <a:noFill/>
          <a:ln/>
        </p:spPr>
        <p:txBody>
          <a:bodyPr wrap="square" rtlCol="0" anchor="t"/>
          <a:lstStyle/>
          <a:p>
            <a:pPr marL="0" indent="0" algn="l">
              <a:lnSpc>
                <a:spcPts val="2568"/>
              </a:lnSpc>
              <a:buNone/>
            </a:pPr>
            <a:r>
              <a:rPr lang="en-US" sz="1605" dirty="0">
                <a:solidFill>
                  <a:srgbClr val="E0D6DE"/>
                </a:solidFill>
                <a:latin typeface="Noto Sans TC" pitchFamily="34" charset="0"/>
                <a:ea typeface="Noto Sans TC" pitchFamily="34" charset="-122"/>
                <a:cs typeface="Noto Sans TC" pitchFamily="34" charset="-120"/>
              </a:rPr>
              <a:t>Optimizing resource utilization and streamlining processes for operational excellence.</a:t>
            </a:r>
            <a:endParaRPr lang="en-US" sz="1605" dirty="0"/>
          </a:p>
        </p:txBody>
      </p:sp>
      <p:pic>
        <p:nvPicPr>
          <p:cNvPr id="13" name="Image 5" descr="preencoded.png"/>
          <p:cNvPicPr>
            <a:picLocks noChangeAspect="1"/>
          </p:cNvPicPr>
          <p:nvPr/>
        </p:nvPicPr>
        <p:blipFill>
          <a:blip r:embed="rId8"/>
          <a:stretch>
            <a:fillRect/>
          </a:stretch>
        </p:blipFill>
        <p:spPr>
          <a:xfrm>
            <a:off x="6199823" y="6038850"/>
            <a:ext cx="1019175" cy="1630799"/>
          </a:xfrm>
          <a:prstGeom prst="rect">
            <a:avLst/>
          </a:prstGeom>
        </p:spPr>
      </p:pic>
      <p:sp>
        <p:nvSpPr>
          <p:cNvPr id="14" name="Text 6"/>
          <p:cNvSpPr/>
          <p:nvPr/>
        </p:nvSpPr>
        <p:spPr>
          <a:xfrm>
            <a:off x="7524750" y="6242685"/>
            <a:ext cx="2916436" cy="318492"/>
          </a:xfrm>
          <a:prstGeom prst="rect">
            <a:avLst/>
          </a:prstGeom>
          <a:noFill/>
          <a:ln/>
        </p:spPr>
        <p:txBody>
          <a:bodyPr wrap="none" rtlCol="0" anchor="t"/>
          <a:lstStyle/>
          <a:p>
            <a:pPr marL="0" indent="0" algn="l">
              <a:lnSpc>
                <a:spcPts val="2508"/>
              </a:lnSpc>
              <a:buNone/>
            </a:pPr>
            <a:r>
              <a:rPr lang="en-US" sz="2006" dirty="0">
                <a:solidFill>
                  <a:srgbClr val="B380FF"/>
                </a:solidFill>
                <a:latin typeface="Sora" pitchFamily="34" charset="0"/>
                <a:ea typeface="Sora" pitchFamily="34" charset="-122"/>
                <a:cs typeface="Sora" pitchFamily="34" charset="-120"/>
              </a:rPr>
              <a:t>Revenue Maximization</a:t>
            </a:r>
            <a:endParaRPr lang="en-US" sz="2006" dirty="0"/>
          </a:p>
        </p:txBody>
      </p:sp>
      <p:sp>
        <p:nvSpPr>
          <p:cNvPr id="15" name="Text 7"/>
          <p:cNvSpPr/>
          <p:nvPr/>
        </p:nvSpPr>
        <p:spPr>
          <a:xfrm>
            <a:off x="7524750" y="6683454"/>
            <a:ext cx="6392228" cy="652224"/>
          </a:xfrm>
          <a:prstGeom prst="rect">
            <a:avLst/>
          </a:prstGeom>
          <a:noFill/>
          <a:ln/>
        </p:spPr>
        <p:txBody>
          <a:bodyPr wrap="square" rtlCol="0" anchor="t"/>
          <a:lstStyle/>
          <a:p>
            <a:pPr marL="0" indent="0" algn="l">
              <a:lnSpc>
                <a:spcPts val="2568"/>
              </a:lnSpc>
              <a:buNone/>
            </a:pPr>
            <a:r>
              <a:rPr lang="en-US" sz="1605" dirty="0">
                <a:solidFill>
                  <a:srgbClr val="E0D6DE"/>
                </a:solidFill>
                <a:latin typeface="Noto Sans TC" pitchFamily="34" charset="0"/>
                <a:ea typeface="Noto Sans TC" pitchFamily="34" charset="-122"/>
                <a:cs typeface="Noto Sans TC" pitchFamily="34" charset="-120"/>
              </a:rPr>
              <a:t>Implementing effective revenue management strategies to drive profitability.</a:t>
            </a:r>
            <a:endParaRPr lang="en-US" sz="160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07009" y="2461379"/>
            <a:ext cx="4960263" cy="3306842"/>
          </a:xfrm>
          <a:prstGeom prst="rect">
            <a:avLst/>
          </a:prstGeom>
        </p:spPr>
      </p:pic>
      <p:sp>
        <p:nvSpPr>
          <p:cNvPr id="6" name="Text 1"/>
          <p:cNvSpPr/>
          <p:nvPr/>
        </p:nvSpPr>
        <p:spPr>
          <a:xfrm>
            <a:off x="736521" y="1080492"/>
            <a:ext cx="7670959" cy="1315164"/>
          </a:xfrm>
          <a:prstGeom prst="rect">
            <a:avLst/>
          </a:prstGeom>
          <a:noFill/>
          <a:ln/>
        </p:spPr>
        <p:txBody>
          <a:bodyPr wrap="square" rtlCol="0" anchor="t"/>
          <a:lstStyle/>
          <a:p>
            <a:pPr marL="0" indent="0">
              <a:lnSpc>
                <a:spcPts val="5178"/>
              </a:lnSpc>
              <a:buNone/>
            </a:pPr>
            <a:r>
              <a:rPr lang="en-US" sz="4143" dirty="0">
                <a:solidFill>
                  <a:srgbClr val="B380FF"/>
                </a:solidFill>
                <a:latin typeface="Sora" pitchFamily="34" charset="0"/>
                <a:ea typeface="Sora" pitchFamily="34" charset="-122"/>
                <a:cs typeface="Sora" pitchFamily="34" charset="-120"/>
              </a:rPr>
              <a:t>Emerging Trends and Challenges in Tourism</a:t>
            </a:r>
            <a:endParaRPr lang="en-US" sz="4143" dirty="0"/>
          </a:p>
        </p:txBody>
      </p:sp>
      <p:sp>
        <p:nvSpPr>
          <p:cNvPr id="7" name="Text 2"/>
          <p:cNvSpPr/>
          <p:nvPr/>
        </p:nvSpPr>
        <p:spPr>
          <a:xfrm>
            <a:off x="946904" y="2845118"/>
            <a:ext cx="3410903" cy="336709"/>
          </a:xfrm>
          <a:prstGeom prst="rect">
            <a:avLst/>
          </a:prstGeom>
          <a:noFill/>
          <a:ln/>
        </p:spPr>
        <p:txBody>
          <a:bodyPr wrap="none" rtlCol="0" anchor="t"/>
          <a:lstStyle/>
          <a:p>
            <a:pPr marL="0" indent="0">
              <a:lnSpc>
                <a:spcPts val="2651"/>
              </a:lnSpc>
              <a:buNone/>
            </a:pPr>
            <a:r>
              <a:rPr lang="en-US" sz="1657" dirty="0">
                <a:solidFill>
                  <a:srgbClr val="E0D6DE"/>
                </a:solidFill>
                <a:latin typeface="Noto Sans TC" pitchFamily="34" charset="0"/>
                <a:ea typeface="Noto Sans TC" pitchFamily="34" charset="-122"/>
                <a:cs typeface="Noto Sans TC" pitchFamily="34" charset="-120"/>
              </a:rPr>
              <a:t>Overtourism</a:t>
            </a:r>
            <a:endParaRPr lang="en-US" sz="1657" dirty="0"/>
          </a:p>
        </p:txBody>
      </p:sp>
      <p:sp>
        <p:nvSpPr>
          <p:cNvPr id="8" name="Text 3"/>
          <p:cNvSpPr/>
          <p:nvPr/>
        </p:nvSpPr>
        <p:spPr>
          <a:xfrm>
            <a:off x="4786193" y="2845118"/>
            <a:ext cx="3410903" cy="673418"/>
          </a:xfrm>
          <a:prstGeom prst="rect">
            <a:avLst/>
          </a:prstGeom>
          <a:noFill/>
          <a:ln/>
        </p:spPr>
        <p:txBody>
          <a:bodyPr wrap="square" rtlCol="0" anchor="t"/>
          <a:lstStyle/>
          <a:p>
            <a:pPr marL="0" indent="0">
              <a:lnSpc>
                <a:spcPts val="2651"/>
              </a:lnSpc>
              <a:buNone/>
            </a:pPr>
            <a:r>
              <a:rPr lang="en-US" sz="1657" dirty="0">
                <a:solidFill>
                  <a:srgbClr val="E0D6DE"/>
                </a:solidFill>
                <a:latin typeface="Noto Sans TC" pitchFamily="34" charset="0"/>
                <a:ea typeface="Noto Sans TC" pitchFamily="34" charset="-122"/>
                <a:cs typeface="Noto Sans TC" pitchFamily="34" charset="-120"/>
              </a:rPr>
              <a:t>Managing the impact of growing visitor numbers on destinations.</a:t>
            </a:r>
            <a:endParaRPr lang="en-US" sz="1657" dirty="0"/>
          </a:p>
        </p:txBody>
      </p:sp>
      <p:sp>
        <p:nvSpPr>
          <p:cNvPr id="9" name="Shape 4"/>
          <p:cNvSpPr/>
          <p:nvPr/>
        </p:nvSpPr>
        <p:spPr>
          <a:xfrm>
            <a:off x="736521" y="3652361"/>
            <a:ext cx="7670959" cy="1277779"/>
          </a:xfrm>
          <a:prstGeom prst="rect">
            <a:avLst/>
          </a:prstGeom>
          <a:solidFill>
            <a:srgbClr val="1A1A21"/>
          </a:solidFill>
          <a:ln/>
        </p:spPr>
        <p:txBody>
          <a:bodyPr/>
          <a:lstStyle/>
          <a:p>
            <a:endParaRPr lang="en-IN"/>
          </a:p>
        </p:txBody>
      </p:sp>
      <p:sp>
        <p:nvSpPr>
          <p:cNvPr id="10" name="Text 5"/>
          <p:cNvSpPr/>
          <p:nvPr/>
        </p:nvSpPr>
        <p:spPr>
          <a:xfrm>
            <a:off x="946904" y="3786188"/>
            <a:ext cx="3410903" cy="336709"/>
          </a:xfrm>
          <a:prstGeom prst="rect">
            <a:avLst/>
          </a:prstGeom>
          <a:noFill/>
          <a:ln/>
        </p:spPr>
        <p:txBody>
          <a:bodyPr wrap="none" rtlCol="0" anchor="t"/>
          <a:lstStyle/>
          <a:p>
            <a:pPr marL="0" indent="0">
              <a:lnSpc>
                <a:spcPts val="2651"/>
              </a:lnSpc>
              <a:buNone/>
            </a:pPr>
            <a:r>
              <a:rPr lang="en-US" sz="1657" dirty="0">
                <a:solidFill>
                  <a:srgbClr val="E0D6DE"/>
                </a:solidFill>
                <a:latin typeface="Noto Sans TC" pitchFamily="34" charset="0"/>
                <a:ea typeface="Noto Sans TC" pitchFamily="34" charset="-122"/>
                <a:cs typeface="Noto Sans TC" pitchFamily="34" charset="-120"/>
              </a:rPr>
              <a:t>Technological Disruption</a:t>
            </a:r>
            <a:endParaRPr lang="en-US" sz="1657" dirty="0"/>
          </a:p>
        </p:txBody>
      </p:sp>
      <p:sp>
        <p:nvSpPr>
          <p:cNvPr id="11" name="Text 6"/>
          <p:cNvSpPr/>
          <p:nvPr/>
        </p:nvSpPr>
        <p:spPr>
          <a:xfrm>
            <a:off x="4786193" y="3786188"/>
            <a:ext cx="3410903" cy="1010126"/>
          </a:xfrm>
          <a:prstGeom prst="rect">
            <a:avLst/>
          </a:prstGeom>
          <a:noFill/>
          <a:ln/>
        </p:spPr>
        <p:txBody>
          <a:bodyPr wrap="square" rtlCol="0" anchor="t"/>
          <a:lstStyle/>
          <a:p>
            <a:pPr marL="0" indent="0">
              <a:lnSpc>
                <a:spcPts val="2651"/>
              </a:lnSpc>
              <a:buNone/>
            </a:pPr>
            <a:r>
              <a:rPr lang="en-US" sz="1657" dirty="0">
                <a:solidFill>
                  <a:srgbClr val="E0D6DE"/>
                </a:solidFill>
                <a:latin typeface="Noto Sans TC" pitchFamily="34" charset="0"/>
                <a:ea typeface="Noto Sans TC" pitchFamily="34" charset="-122"/>
                <a:cs typeface="Noto Sans TC" pitchFamily="34" charset="-120"/>
              </a:rPr>
              <a:t>Adapting to the rapid evolution of digital technologies in the industry.</a:t>
            </a:r>
            <a:endParaRPr lang="en-US" sz="1657" dirty="0"/>
          </a:p>
        </p:txBody>
      </p:sp>
      <p:sp>
        <p:nvSpPr>
          <p:cNvPr id="12" name="Text 7"/>
          <p:cNvSpPr/>
          <p:nvPr/>
        </p:nvSpPr>
        <p:spPr>
          <a:xfrm>
            <a:off x="946904" y="5063966"/>
            <a:ext cx="3410903" cy="336709"/>
          </a:xfrm>
          <a:prstGeom prst="rect">
            <a:avLst/>
          </a:prstGeom>
          <a:noFill/>
          <a:ln/>
        </p:spPr>
        <p:txBody>
          <a:bodyPr wrap="none" rtlCol="0" anchor="t"/>
          <a:lstStyle/>
          <a:p>
            <a:pPr marL="0" indent="0">
              <a:lnSpc>
                <a:spcPts val="2651"/>
              </a:lnSpc>
              <a:buNone/>
            </a:pPr>
            <a:r>
              <a:rPr lang="en-US" sz="1657" dirty="0">
                <a:solidFill>
                  <a:srgbClr val="E0D6DE"/>
                </a:solidFill>
                <a:latin typeface="Noto Sans TC" pitchFamily="34" charset="0"/>
                <a:ea typeface="Noto Sans TC" pitchFamily="34" charset="-122"/>
                <a:cs typeface="Noto Sans TC" pitchFamily="34" charset="-120"/>
              </a:rPr>
              <a:t>Sustainability Concerns</a:t>
            </a:r>
            <a:endParaRPr lang="en-US" sz="1657" dirty="0"/>
          </a:p>
        </p:txBody>
      </p:sp>
      <p:sp>
        <p:nvSpPr>
          <p:cNvPr id="13" name="Text 8"/>
          <p:cNvSpPr/>
          <p:nvPr/>
        </p:nvSpPr>
        <p:spPr>
          <a:xfrm>
            <a:off x="4786193" y="5063966"/>
            <a:ext cx="3410903" cy="1010126"/>
          </a:xfrm>
          <a:prstGeom prst="rect">
            <a:avLst/>
          </a:prstGeom>
          <a:noFill/>
          <a:ln/>
        </p:spPr>
        <p:txBody>
          <a:bodyPr wrap="square" rtlCol="0" anchor="t"/>
          <a:lstStyle/>
          <a:p>
            <a:pPr marL="0" indent="0">
              <a:lnSpc>
                <a:spcPts val="2651"/>
              </a:lnSpc>
              <a:buNone/>
            </a:pPr>
            <a:r>
              <a:rPr lang="en-US" sz="1657" dirty="0">
                <a:solidFill>
                  <a:srgbClr val="E0D6DE"/>
                </a:solidFill>
                <a:latin typeface="Noto Sans TC" pitchFamily="34" charset="0"/>
                <a:ea typeface="Noto Sans TC" pitchFamily="34" charset="-122"/>
                <a:cs typeface="Noto Sans TC" pitchFamily="34" charset="-120"/>
              </a:rPr>
              <a:t>Balancing tourism growth with environmental and social responsibility.</a:t>
            </a:r>
            <a:endParaRPr lang="en-US" sz="1657" dirty="0"/>
          </a:p>
        </p:txBody>
      </p:sp>
      <p:sp>
        <p:nvSpPr>
          <p:cNvPr id="14" name="Shape 9"/>
          <p:cNvSpPr/>
          <p:nvPr/>
        </p:nvSpPr>
        <p:spPr>
          <a:xfrm>
            <a:off x="736521" y="6207919"/>
            <a:ext cx="7670959" cy="941070"/>
          </a:xfrm>
          <a:prstGeom prst="rect">
            <a:avLst/>
          </a:prstGeom>
          <a:solidFill>
            <a:srgbClr val="1A1A21"/>
          </a:solidFill>
          <a:ln/>
        </p:spPr>
        <p:txBody>
          <a:bodyPr/>
          <a:lstStyle/>
          <a:p>
            <a:endParaRPr lang="en-IN"/>
          </a:p>
        </p:txBody>
      </p:sp>
      <p:sp>
        <p:nvSpPr>
          <p:cNvPr id="15" name="Text 10"/>
          <p:cNvSpPr/>
          <p:nvPr/>
        </p:nvSpPr>
        <p:spPr>
          <a:xfrm>
            <a:off x="946904" y="6341745"/>
            <a:ext cx="3410903" cy="336709"/>
          </a:xfrm>
          <a:prstGeom prst="rect">
            <a:avLst/>
          </a:prstGeom>
          <a:noFill/>
          <a:ln/>
        </p:spPr>
        <p:txBody>
          <a:bodyPr wrap="none" rtlCol="0" anchor="t"/>
          <a:lstStyle/>
          <a:p>
            <a:pPr marL="0" indent="0">
              <a:lnSpc>
                <a:spcPts val="2651"/>
              </a:lnSpc>
              <a:buNone/>
            </a:pPr>
            <a:r>
              <a:rPr lang="en-US" sz="1657" dirty="0">
                <a:solidFill>
                  <a:srgbClr val="E0D6DE"/>
                </a:solidFill>
                <a:latin typeface="Noto Sans TC" pitchFamily="34" charset="0"/>
                <a:ea typeface="Noto Sans TC" pitchFamily="34" charset="-122"/>
                <a:cs typeface="Noto Sans TC" pitchFamily="34" charset="-120"/>
              </a:rPr>
              <a:t>Changing Consumer Preferences</a:t>
            </a:r>
            <a:endParaRPr lang="en-US" sz="1657" dirty="0"/>
          </a:p>
        </p:txBody>
      </p:sp>
      <p:sp>
        <p:nvSpPr>
          <p:cNvPr id="16" name="Text 11"/>
          <p:cNvSpPr/>
          <p:nvPr/>
        </p:nvSpPr>
        <p:spPr>
          <a:xfrm>
            <a:off x="4786193" y="6341745"/>
            <a:ext cx="3410903" cy="673418"/>
          </a:xfrm>
          <a:prstGeom prst="rect">
            <a:avLst/>
          </a:prstGeom>
          <a:noFill/>
          <a:ln/>
        </p:spPr>
        <p:txBody>
          <a:bodyPr wrap="square" rtlCol="0" anchor="t"/>
          <a:lstStyle/>
          <a:p>
            <a:pPr marL="0" indent="0">
              <a:lnSpc>
                <a:spcPts val="2651"/>
              </a:lnSpc>
              <a:buNone/>
            </a:pPr>
            <a:r>
              <a:rPr lang="en-US" sz="1657" dirty="0">
                <a:solidFill>
                  <a:srgbClr val="E0D6DE"/>
                </a:solidFill>
                <a:latin typeface="Noto Sans TC" pitchFamily="34" charset="0"/>
                <a:ea typeface="Noto Sans TC" pitchFamily="34" charset="-122"/>
                <a:cs typeface="Noto Sans TC" pitchFamily="34" charset="-120"/>
              </a:rPr>
              <a:t>Catering to the evolving needs and expectations of modern travelers.</a:t>
            </a:r>
            <a:endParaRPr lang="en-US" sz="1657"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 Boardroom</Template>
  <TotalTime>7</TotalTime>
  <Words>472</Words>
  <Application>Microsoft Office PowerPoint</Application>
  <PresentationFormat>Custom</PresentationFormat>
  <Paragraphs>77</Paragraphs>
  <Slides>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Aparajita</vt:lpstr>
      <vt:lpstr>Arial</vt:lpstr>
      <vt:lpstr>Century Gothic</vt:lpstr>
      <vt:lpstr>Noto Sans TC</vt:lpstr>
      <vt:lpstr>Sora</vt:lpstr>
      <vt:lpstr>Wingdings 3</vt:lpstr>
      <vt:lpstr>Ion Boardroom</vt:lpstr>
      <vt:lpstr>Transport management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SIDDESH H C</cp:lastModifiedBy>
  <cp:revision>4</cp:revision>
  <dcterms:created xsi:type="dcterms:W3CDTF">2024-07-09T06:02:46Z</dcterms:created>
  <dcterms:modified xsi:type="dcterms:W3CDTF">2024-07-14T04:45:26Z</dcterms:modified>
</cp:coreProperties>
</file>